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7" r:id="rId2"/>
    <p:sldId id="273" r:id="rId3"/>
    <p:sldId id="298" r:id="rId4"/>
    <p:sldId id="447" r:id="rId5"/>
    <p:sldId id="311" r:id="rId6"/>
    <p:sldId id="300" r:id="rId7"/>
    <p:sldId id="301" r:id="rId8"/>
    <p:sldId id="463" r:id="rId9"/>
    <p:sldId id="307" r:id="rId10"/>
    <p:sldId id="459" r:id="rId11"/>
    <p:sldId id="460" r:id="rId12"/>
    <p:sldId id="462" r:id="rId13"/>
    <p:sldId id="452" r:id="rId14"/>
    <p:sldId id="453" r:id="rId15"/>
    <p:sldId id="465" r:id="rId16"/>
    <p:sldId id="454" r:id="rId17"/>
    <p:sldId id="458" r:id="rId18"/>
    <p:sldId id="320" r:id="rId19"/>
    <p:sldId id="456" r:id="rId20"/>
    <p:sldId id="316" r:id="rId21"/>
    <p:sldId id="317" r:id="rId22"/>
    <p:sldId id="318" r:id="rId23"/>
    <p:sldId id="303" r:id="rId24"/>
    <p:sldId id="304" r:id="rId25"/>
    <p:sldId id="308" r:id="rId26"/>
    <p:sldId id="314" r:id="rId27"/>
    <p:sldId id="455" r:id="rId28"/>
    <p:sldId id="464" r:id="rId29"/>
    <p:sldId id="27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9568F7-9E7E-4D20-BDFB-DDEC85C8619E}">
          <p14:sldIdLst>
            <p14:sldId id="257"/>
            <p14:sldId id="273"/>
            <p14:sldId id="298"/>
            <p14:sldId id="447"/>
            <p14:sldId id="311"/>
            <p14:sldId id="300"/>
            <p14:sldId id="301"/>
            <p14:sldId id="463"/>
            <p14:sldId id="307"/>
            <p14:sldId id="459"/>
            <p14:sldId id="460"/>
            <p14:sldId id="462"/>
            <p14:sldId id="452"/>
            <p14:sldId id="453"/>
            <p14:sldId id="465"/>
            <p14:sldId id="454"/>
            <p14:sldId id="458"/>
            <p14:sldId id="320"/>
            <p14:sldId id="456"/>
            <p14:sldId id="316"/>
            <p14:sldId id="317"/>
            <p14:sldId id="318"/>
            <p14:sldId id="303"/>
            <p14:sldId id="304"/>
            <p14:sldId id="308"/>
            <p14:sldId id="314"/>
            <p14:sldId id="455"/>
            <p14:sldId id="464"/>
            <p14:sldId id="27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ker, Kristin" initials="WK" lastIdx="1" clrIdx="0">
    <p:extLst>
      <p:ext uri="{19B8F6BF-5375-455C-9EA6-DF929625EA0E}">
        <p15:presenceInfo xmlns:p15="http://schemas.microsoft.com/office/powerpoint/2012/main" userId="S-1-5-21-1777748976-1998330040-312552118-2324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9900"/>
    <a:srgbClr val="FF6600"/>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4.jp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002B0A-B553-47D9-A3A7-9FCD7C056A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4951FC-8CD1-4E99-9F45-CDEAB02C7EBB}">
      <dgm:prSet/>
      <dgm:spPr>
        <a:solidFill>
          <a:srgbClr val="FF0000"/>
        </a:solidFill>
      </dgm:spPr>
      <dgm:t>
        <a:bodyPr/>
        <a:lstStyle/>
        <a:p>
          <a:r>
            <a:rPr lang="en-US" i="1" baseline="0" dirty="0"/>
            <a:t>TVCC Dual Credit Student Meeting</a:t>
          </a:r>
          <a:endParaRPr lang="en-US" dirty="0"/>
        </a:p>
      </dgm:t>
    </dgm:pt>
    <dgm:pt modelId="{B8844E0B-4364-4309-8C1C-C4685D1895C5}" type="parTrans" cxnId="{02AF7BA0-64BF-413F-8BB2-979B2DCF5540}">
      <dgm:prSet/>
      <dgm:spPr/>
      <dgm:t>
        <a:bodyPr/>
        <a:lstStyle/>
        <a:p>
          <a:endParaRPr lang="en-US"/>
        </a:p>
      </dgm:t>
    </dgm:pt>
    <dgm:pt modelId="{CF9646E0-28CD-488E-B540-D86F5D2BFD78}" type="sibTrans" cxnId="{02AF7BA0-64BF-413F-8BB2-979B2DCF5540}">
      <dgm:prSet/>
      <dgm:spPr/>
      <dgm:t>
        <a:bodyPr/>
        <a:lstStyle/>
        <a:p>
          <a:endParaRPr lang="en-US"/>
        </a:p>
      </dgm:t>
    </dgm:pt>
    <dgm:pt modelId="{5761832C-F7EB-45CC-93C4-04430D388333}">
      <dgm:prSet/>
      <dgm:spPr>
        <a:solidFill>
          <a:srgbClr val="FF0000"/>
        </a:solidFill>
      </dgm:spPr>
      <dgm:t>
        <a:bodyPr/>
        <a:lstStyle/>
        <a:p>
          <a:r>
            <a:rPr lang="en-US" i="1" baseline="0" dirty="0"/>
            <a:t>Mary Helen Kelm – Director of Dual Credit</a:t>
          </a:r>
          <a:endParaRPr lang="en-US" dirty="0"/>
        </a:p>
      </dgm:t>
    </dgm:pt>
    <dgm:pt modelId="{0208F32B-DC94-4311-A070-74040213BAC9}" type="parTrans" cxnId="{8E03120A-ADD4-4DD4-A38E-525996AB38C8}">
      <dgm:prSet/>
      <dgm:spPr/>
      <dgm:t>
        <a:bodyPr/>
        <a:lstStyle/>
        <a:p>
          <a:endParaRPr lang="en-US"/>
        </a:p>
      </dgm:t>
    </dgm:pt>
    <dgm:pt modelId="{FC03D4FE-BBFE-4F9D-9A8B-2325450F5443}" type="sibTrans" cxnId="{8E03120A-ADD4-4DD4-A38E-525996AB38C8}">
      <dgm:prSet/>
      <dgm:spPr/>
      <dgm:t>
        <a:bodyPr/>
        <a:lstStyle/>
        <a:p>
          <a:endParaRPr lang="en-US"/>
        </a:p>
      </dgm:t>
    </dgm:pt>
    <dgm:pt modelId="{5E14EFB1-1F28-4221-9372-9465EA8C30E3}" type="pres">
      <dgm:prSet presAssocID="{A2002B0A-B553-47D9-A3A7-9FCD7C056ACB}" presName="linear" presStyleCnt="0">
        <dgm:presLayoutVars>
          <dgm:animLvl val="lvl"/>
          <dgm:resizeHandles val="exact"/>
        </dgm:presLayoutVars>
      </dgm:prSet>
      <dgm:spPr/>
    </dgm:pt>
    <dgm:pt modelId="{F28F769D-9CEA-4F0D-95BF-F4283D7829A2}" type="pres">
      <dgm:prSet presAssocID="{4C4951FC-8CD1-4E99-9F45-CDEAB02C7EBB}" presName="parentText" presStyleLbl="node1" presStyleIdx="0" presStyleCnt="2">
        <dgm:presLayoutVars>
          <dgm:chMax val="0"/>
          <dgm:bulletEnabled val="1"/>
        </dgm:presLayoutVars>
      </dgm:prSet>
      <dgm:spPr/>
    </dgm:pt>
    <dgm:pt modelId="{30BA0F82-5DE9-46ED-9210-69B7A019A76B}" type="pres">
      <dgm:prSet presAssocID="{CF9646E0-28CD-488E-B540-D86F5D2BFD78}" presName="spacer" presStyleCnt="0"/>
      <dgm:spPr/>
    </dgm:pt>
    <dgm:pt modelId="{1C968F93-C361-4913-80A1-233E2B477C4D}" type="pres">
      <dgm:prSet presAssocID="{5761832C-F7EB-45CC-93C4-04430D388333}" presName="parentText" presStyleLbl="node1" presStyleIdx="1" presStyleCnt="2" custLinFactY="-3226" custLinFactNeighborX="0" custLinFactNeighborY="-100000">
        <dgm:presLayoutVars>
          <dgm:chMax val="0"/>
          <dgm:bulletEnabled val="1"/>
        </dgm:presLayoutVars>
      </dgm:prSet>
      <dgm:spPr/>
    </dgm:pt>
  </dgm:ptLst>
  <dgm:cxnLst>
    <dgm:cxn modelId="{8E03120A-ADD4-4DD4-A38E-525996AB38C8}" srcId="{A2002B0A-B553-47D9-A3A7-9FCD7C056ACB}" destId="{5761832C-F7EB-45CC-93C4-04430D388333}" srcOrd="1" destOrd="0" parTransId="{0208F32B-DC94-4311-A070-74040213BAC9}" sibTransId="{FC03D4FE-BBFE-4F9D-9A8B-2325450F5443}"/>
    <dgm:cxn modelId="{23148D22-6C78-4B78-8052-EEE14A9140B5}" type="presOf" srcId="{5761832C-F7EB-45CC-93C4-04430D388333}" destId="{1C968F93-C361-4913-80A1-233E2B477C4D}" srcOrd="0" destOrd="0" presId="urn:microsoft.com/office/officeart/2005/8/layout/vList2"/>
    <dgm:cxn modelId="{A722CF41-02D7-440A-A38A-8B52E0BBCD77}" type="presOf" srcId="{4C4951FC-8CD1-4E99-9F45-CDEAB02C7EBB}" destId="{F28F769D-9CEA-4F0D-95BF-F4283D7829A2}" srcOrd="0" destOrd="0" presId="urn:microsoft.com/office/officeart/2005/8/layout/vList2"/>
    <dgm:cxn modelId="{7CD9A670-8853-41AD-96B0-02E6BBAA59DB}" type="presOf" srcId="{A2002B0A-B553-47D9-A3A7-9FCD7C056ACB}" destId="{5E14EFB1-1F28-4221-9372-9465EA8C30E3}" srcOrd="0" destOrd="0" presId="urn:microsoft.com/office/officeart/2005/8/layout/vList2"/>
    <dgm:cxn modelId="{02AF7BA0-64BF-413F-8BB2-979B2DCF5540}" srcId="{A2002B0A-B553-47D9-A3A7-9FCD7C056ACB}" destId="{4C4951FC-8CD1-4E99-9F45-CDEAB02C7EBB}" srcOrd="0" destOrd="0" parTransId="{B8844E0B-4364-4309-8C1C-C4685D1895C5}" sibTransId="{CF9646E0-28CD-488E-B540-D86F5D2BFD78}"/>
    <dgm:cxn modelId="{FA4DF474-7877-4CB8-9154-BF8F560A77ED}" type="presParOf" srcId="{5E14EFB1-1F28-4221-9372-9465EA8C30E3}" destId="{F28F769D-9CEA-4F0D-95BF-F4283D7829A2}" srcOrd="0" destOrd="0" presId="urn:microsoft.com/office/officeart/2005/8/layout/vList2"/>
    <dgm:cxn modelId="{ABE28782-2E26-4F65-A7A5-AAE0449B5959}" type="presParOf" srcId="{5E14EFB1-1F28-4221-9372-9465EA8C30E3}" destId="{30BA0F82-5DE9-46ED-9210-69B7A019A76B}" srcOrd="1" destOrd="0" presId="urn:microsoft.com/office/officeart/2005/8/layout/vList2"/>
    <dgm:cxn modelId="{C1A1F756-9B63-4F26-9E97-FE47A678A4F4}" type="presParOf" srcId="{5E14EFB1-1F28-4221-9372-9465EA8C30E3}" destId="{1C968F93-C361-4913-80A1-233E2B477C4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5CF5CB-0A3C-44C7-A64E-5828D2BEAD8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CEA7CDCB-A811-40D3-8BBE-D8561385681A}">
      <dgm:prSet custT="1"/>
      <dgm:spPr/>
      <dgm:t>
        <a:bodyPr/>
        <a:lstStyle/>
        <a:p>
          <a:r>
            <a:rPr lang="en-US" sz="2400" dirty="0"/>
            <a:t>Provides a challenge for those students who want it.</a:t>
          </a:r>
        </a:p>
      </dgm:t>
    </dgm:pt>
    <dgm:pt modelId="{9BD996F3-A7C6-41A1-A0CB-6196E335EE75}" type="parTrans" cxnId="{2E857F4F-5B04-49D5-B5A7-667C637D1239}">
      <dgm:prSet/>
      <dgm:spPr/>
      <dgm:t>
        <a:bodyPr/>
        <a:lstStyle/>
        <a:p>
          <a:endParaRPr lang="en-US"/>
        </a:p>
      </dgm:t>
    </dgm:pt>
    <dgm:pt modelId="{CA4EA9F4-B79C-4903-894B-EBAE428A49E5}" type="sibTrans" cxnId="{2E857F4F-5B04-49D5-B5A7-667C637D1239}">
      <dgm:prSet/>
      <dgm:spPr/>
      <dgm:t>
        <a:bodyPr/>
        <a:lstStyle/>
        <a:p>
          <a:endParaRPr lang="en-US"/>
        </a:p>
      </dgm:t>
    </dgm:pt>
    <dgm:pt modelId="{2154C2F0-624E-435B-A889-48134F47D3B4}">
      <dgm:prSet custT="1"/>
      <dgm:spPr/>
      <dgm:t>
        <a:bodyPr/>
        <a:lstStyle/>
        <a:p>
          <a:r>
            <a:rPr lang="en-US" sz="2000" dirty="0"/>
            <a:t>Shortens the time for completion of a degree or certificate, </a:t>
          </a:r>
          <a:r>
            <a:rPr lang="en-US" sz="2000" u="sng" dirty="0"/>
            <a:t>while assisting in the transition to college</a:t>
          </a:r>
          <a:r>
            <a:rPr lang="en-US" sz="2000" dirty="0"/>
            <a:t>. </a:t>
          </a:r>
        </a:p>
      </dgm:t>
    </dgm:pt>
    <dgm:pt modelId="{7536F1BF-D918-4F5A-AC94-89F9196699BD}" type="parTrans" cxnId="{91B346B7-5D1B-4638-87DA-12936A9D6FD9}">
      <dgm:prSet/>
      <dgm:spPr/>
      <dgm:t>
        <a:bodyPr/>
        <a:lstStyle/>
        <a:p>
          <a:endParaRPr lang="en-US"/>
        </a:p>
      </dgm:t>
    </dgm:pt>
    <dgm:pt modelId="{9853189A-71A6-47C6-9FBE-FB8A5137A7D1}" type="sibTrans" cxnId="{91B346B7-5D1B-4638-87DA-12936A9D6FD9}">
      <dgm:prSet/>
      <dgm:spPr/>
      <dgm:t>
        <a:bodyPr/>
        <a:lstStyle/>
        <a:p>
          <a:endParaRPr lang="en-US"/>
        </a:p>
      </dgm:t>
    </dgm:pt>
    <dgm:pt modelId="{77407646-73B4-4E00-9AF6-68AB214FC486}">
      <dgm:prSet custT="1"/>
      <dgm:spPr/>
      <dgm:t>
        <a:bodyPr/>
        <a:lstStyle/>
        <a:p>
          <a:r>
            <a:rPr lang="en-US" sz="2400" dirty="0"/>
            <a:t>Reduces the cost of higher education.</a:t>
          </a:r>
        </a:p>
      </dgm:t>
    </dgm:pt>
    <dgm:pt modelId="{07565BF1-746E-498A-B6B1-A32004AFA139}" type="parTrans" cxnId="{5BC4638F-4BF5-4C02-ACD3-86FBB4052F50}">
      <dgm:prSet/>
      <dgm:spPr/>
      <dgm:t>
        <a:bodyPr/>
        <a:lstStyle/>
        <a:p>
          <a:endParaRPr lang="en-US"/>
        </a:p>
      </dgm:t>
    </dgm:pt>
    <dgm:pt modelId="{D61A2ACB-5DFC-4395-9A13-7754EACC84D9}" type="sibTrans" cxnId="{5BC4638F-4BF5-4C02-ACD3-86FBB4052F50}">
      <dgm:prSet/>
      <dgm:spPr/>
      <dgm:t>
        <a:bodyPr/>
        <a:lstStyle/>
        <a:p>
          <a:endParaRPr lang="en-US"/>
        </a:p>
      </dgm:t>
    </dgm:pt>
    <dgm:pt modelId="{B03BE613-EAA9-4799-A196-5EFABFF5B4F2}">
      <dgm:prSet custT="1"/>
      <dgm:spPr/>
      <dgm:t>
        <a:bodyPr/>
        <a:lstStyle/>
        <a:p>
          <a:r>
            <a:rPr lang="en-US" sz="1300" dirty="0"/>
            <a:t> </a:t>
          </a:r>
          <a:r>
            <a:rPr lang="en-US" sz="2400" dirty="0"/>
            <a:t>Graduates can enter the workforce sooner.</a:t>
          </a:r>
        </a:p>
      </dgm:t>
    </dgm:pt>
    <dgm:pt modelId="{B0555064-47ED-437E-90D5-6272ED488289}" type="parTrans" cxnId="{D5521518-9A10-4F76-AB3C-B75D25FBE23F}">
      <dgm:prSet/>
      <dgm:spPr/>
      <dgm:t>
        <a:bodyPr/>
        <a:lstStyle/>
        <a:p>
          <a:endParaRPr lang="en-US"/>
        </a:p>
      </dgm:t>
    </dgm:pt>
    <dgm:pt modelId="{71C2B267-4B7F-4833-8A2A-77BA00B925C1}" type="sibTrans" cxnId="{D5521518-9A10-4F76-AB3C-B75D25FBE23F}">
      <dgm:prSet/>
      <dgm:spPr/>
      <dgm:t>
        <a:bodyPr/>
        <a:lstStyle/>
        <a:p>
          <a:endParaRPr lang="en-US"/>
        </a:p>
      </dgm:t>
    </dgm:pt>
    <dgm:pt modelId="{359AAF21-62DC-4E66-A20E-1062797089FA}">
      <dgm:prSet custT="1"/>
      <dgm:spPr/>
      <dgm:t>
        <a:bodyPr/>
        <a:lstStyle/>
        <a:p>
          <a:r>
            <a:rPr lang="en-US" sz="2400" dirty="0"/>
            <a:t>Students gain confidence in their educational abilities.</a:t>
          </a:r>
        </a:p>
      </dgm:t>
    </dgm:pt>
    <dgm:pt modelId="{8CD489CF-E880-4B5A-874A-A28B6DF39D6B}" type="parTrans" cxnId="{C00975BE-7903-439B-92CA-C8B31FECE2E1}">
      <dgm:prSet/>
      <dgm:spPr/>
      <dgm:t>
        <a:bodyPr/>
        <a:lstStyle/>
        <a:p>
          <a:endParaRPr lang="en-US"/>
        </a:p>
      </dgm:t>
    </dgm:pt>
    <dgm:pt modelId="{196667C8-4429-49D2-B5D0-297DE350DAAB}" type="sibTrans" cxnId="{C00975BE-7903-439B-92CA-C8B31FECE2E1}">
      <dgm:prSet/>
      <dgm:spPr/>
      <dgm:t>
        <a:bodyPr/>
        <a:lstStyle/>
        <a:p>
          <a:endParaRPr lang="en-US"/>
        </a:p>
      </dgm:t>
    </dgm:pt>
    <dgm:pt modelId="{99B8602E-D506-4964-BB24-9764805925E3}" type="pres">
      <dgm:prSet presAssocID="{075CF5CB-0A3C-44C7-A64E-5828D2BEAD81}" presName="linear" presStyleCnt="0">
        <dgm:presLayoutVars>
          <dgm:animLvl val="lvl"/>
          <dgm:resizeHandles val="exact"/>
        </dgm:presLayoutVars>
      </dgm:prSet>
      <dgm:spPr/>
    </dgm:pt>
    <dgm:pt modelId="{3F2E4E5B-9C6E-47FB-985C-90FE5A8CA8D9}" type="pres">
      <dgm:prSet presAssocID="{CEA7CDCB-A811-40D3-8BBE-D8561385681A}" presName="parentText" presStyleLbl="node1" presStyleIdx="0" presStyleCnt="5">
        <dgm:presLayoutVars>
          <dgm:chMax val="0"/>
          <dgm:bulletEnabled val="1"/>
        </dgm:presLayoutVars>
      </dgm:prSet>
      <dgm:spPr/>
    </dgm:pt>
    <dgm:pt modelId="{72F76A37-52B1-4CD8-868F-39B039E21795}" type="pres">
      <dgm:prSet presAssocID="{CA4EA9F4-B79C-4903-894B-EBAE428A49E5}" presName="spacer" presStyleCnt="0"/>
      <dgm:spPr/>
    </dgm:pt>
    <dgm:pt modelId="{37460678-85C4-49BD-B348-7D06CF57F5CB}" type="pres">
      <dgm:prSet presAssocID="{2154C2F0-624E-435B-A889-48134F47D3B4}" presName="parentText" presStyleLbl="node1" presStyleIdx="1" presStyleCnt="5" custLinFactNeighborX="17" custLinFactNeighborY="-16475">
        <dgm:presLayoutVars>
          <dgm:chMax val="0"/>
          <dgm:bulletEnabled val="1"/>
        </dgm:presLayoutVars>
      </dgm:prSet>
      <dgm:spPr/>
    </dgm:pt>
    <dgm:pt modelId="{B60ACAC7-1F3B-451C-861D-7FBD6CF93DE9}" type="pres">
      <dgm:prSet presAssocID="{9853189A-71A6-47C6-9FBE-FB8A5137A7D1}" presName="spacer" presStyleCnt="0"/>
      <dgm:spPr/>
    </dgm:pt>
    <dgm:pt modelId="{3EE4B2DF-4844-45A4-89DB-69686CB8FB62}" type="pres">
      <dgm:prSet presAssocID="{77407646-73B4-4E00-9AF6-68AB214FC486}" presName="parentText" presStyleLbl="node1" presStyleIdx="2" presStyleCnt="5">
        <dgm:presLayoutVars>
          <dgm:chMax val="0"/>
          <dgm:bulletEnabled val="1"/>
        </dgm:presLayoutVars>
      </dgm:prSet>
      <dgm:spPr/>
    </dgm:pt>
    <dgm:pt modelId="{B503BCC8-B448-4490-8CC8-9FF02DBFEBE0}" type="pres">
      <dgm:prSet presAssocID="{D61A2ACB-5DFC-4395-9A13-7754EACC84D9}" presName="spacer" presStyleCnt="0"/>
      <dgm:spPr/>
    </dgm:pt>
    <dgm:pt modelId="{296C04A8-42FD-4740-83F8-D95758D770BD}" type="pres">
      <dgm:prSet presAssocID="{B03BE613-EAA9-4799-A196-5EFABFF5B4F2}" presName="parentText" presStyleLbl="node1" presStyleIdx="3" presStyleCnt="5">
        <dgm:presLayoutVars>
          <dgm:chMax val="0"/>
          <dgm:bulletEnabled val="1"/>
        </dgm:presLayoutVars>
      </dgm:prSet>
      <dgm:spPr/>
    </dgm:pt>
    <dgm:pt modelId="{D81A8ACA-9C38-4FF6-9041-DDC44D60980A}" type="pres">
      <dgm:prSet presAssocID="{71C2B267-4B7F-4833-8A2A-77BA00B925C1}" presName="spacer" presStyleCnt="0"/>
      <dgm:spPr/>
    </dgm:pt>
    <dgm:pt modelId="{17D4C396-369F-497A-8A9B-B4FCC09D436A}" type="pres">
      <dgm:prSet presAssocID="{359AAF21-62DC-4E66-A20E-1062797089FA}" presName="parentText" presStyleLbl="node1" presStyleIdx="4" presStyleCnt="5">
        <dgm:presLayoutVars>
          <dgm:chMax val="0"/>
          <dgm:bulletEnabled val="1"/>
        </dgm:presLayoutVars>
      </dgm:prSet>
      <dgm:spPr/>
    </dgm:pt>
  </dgm:ptLst>
  <dgm:cxnLst>
    <dgm:cxn modelId="{D5521518-9A10-4F76-AB3C-B75D25FBE23F}" srcId="{075CF5CB-0A3C-44C7-A64E-5828D2BEAD81}" destId="{B03BE613-EAA9-4799-A196-5EFABFF5B4F2}" srcOrd="3" destOrd="0" parTransId="{B0555064-47ED-437E-90D5-6272ED488289}" sibTransId="{71C2B267-4B7F-4833-8A2A-77BA00B925C1}"/>
    <dgm:cxn modelId="{DBA0C21C-2E65-419B-8A7A-3AC529914EB9}" type="presOf" srcId="{B03BE613-EAA9-4799-A196-5EFABFF5B4F2}" destId="{296C04A8-42FD-4740-83F8-D95758D770BD}" srcOrd="0" destOrd="0" presId="urn:microsoft.com/office/officeart/2005/8/layout/vList2"/>
    <dgm:cxn modelId="{2E857F4F-5B04-49D5-B5A7-667C637D1239}" srcId="{075CF5CB-0A3C-44C7-A64E-5828D2BEAD81}" destId="{CEA7CDCB-A811-40D3-8BBE-D8561385681A}" srcOrd="0" destOrd="0" parTransId="{9BD996F3-A7C6-41A1-A0CB-6196E335EE75}" sibTransId="{CA4EA9F4-B79C-4903-894B-EBAE428A49E5}"/>
    <dgm:cxn modelId="{2C6FEB6F-1F74-4C07-9CFA-FF0C10524B96}" type="presOf" srcId="{359AAF21-62DC-4E66-A20E-1062797089FA}" destId="{17D4C396-369F-497A-8A9B-B4FCC09D436A}" srcOrd="0" destOrd="0" presId="urn:microsoft.com/office/officeart/2005/8/layout/vList2"/>
    <dgm:cxn modelId="{6FFD0959-6437-4717-B4F7-E94E8B45C7B0}" type="presOf" srcId="{2154C2F0-624E-435B-A889-48134F47D3B4}" destId="{37460678-85C4-49BD-B348-7D06CF57F5CB}" srcOrd="0" destOrd="0" presId="urn:microsoft.com/office/officeart/2005/8/layout/vList2"/>
    <dgm:cxn modelId="{5BC4638F-4BF5-4C02-ACD3-86FBB4052F50}" srcId="{075CF5CB-0A3C-44C7-A64E-5828D2BEAD81}" destId="{77407646-73B4-4E00-9AF6-68AB214FC486}" srcOrd="2" destOrd="0" parTransId="{07565BF1-746E-498A-B6B1-A32004AFA139}" sibTransId="{D61A2ACB-5DFC-4395-9A13-7754EACC84D9}"/>
    <dgm:cxn modelId="{E7394490-CD0B-49A7-B69A-3CED277FCE25}" type="presOf" srcId="{075CF5CB-0A3C-44C7-A64E-5828D2BEAD81}" destId="{99B8602E-D506-4964-BB24-9764805925E3}" srcOrd="0" destOrd="0" presId="urn:microsoft.com/office/officeart/2005/8/layout/vList2"/>
    <dgm:cxn modelId="{91B346B7-5D1B-4638-87DA-12936A9D6FD9}" srcId="{075CF5CB-0A3C-44C7-A64E-5828D2BEAD81}" destId="{2154C2F0-624E-435B-A889-48134F47D3B4}" srcOrd="1" destOrd="0" parTransId="{7536F1BF-D918-4F5A-AC94-89F9196699BD}" sibTransId="{9853189A-71A6-47C6-9FBE-FB8A5137A7D1}"/>
    <dgm:cxn modelId="{CC4315BB-5EFB-4EDA-B6DA-B0019106F7F1}" type="presOf" srcId="{77407646-73B4-4E00-9AF6-68AB214FC486}" destId="{3EE4B2DF-4844-45A4-89DB-69686CB8FB62}" srcOrd="0" destOrd="0" presId="urn:microsoft.com/office/officeart/2005/8/layout/vList2"/>
    <dgm:cxn modelId="{C00975BE-7903-439B-92CA-C8B31FECE2E1}" srcId="{075CF5CB-0A3C-44C7-A64E-5828D2BEAD81}" destId="{359AAF21-62DC-4E66-A20E-1062797089FA}" srcOrd="4" destOrd="0" parTransId="{8CD489CF-E880-4B5A-874A-A28B6DF39D6B}" sibTransId="{196667C8-4429-49D2-B5D0-297DE350DAAB}"/>
    <dgm:cxn modelId="{D3E3F0DB-BFBB-4B49-AD72-3B93C4D45388}" type="presOf" srcId="{CEA7CDCB-A811-40D3-8BBE-D8561385681A}" destId="{3F2E4E5B-9C6E-47FB-985C-90FE5A8CA8D9}" srcOrd="0" destOrd="0" presId="urn:microsoft.com/office/officeart/2005/8/layout/vList2"/>
    <dgm:cxn modelId="{3B042E24-00A7-48C8-9F31-4C74CBDBCEC3}" type="presParOf" srcId="{99B8602E-D506-4964-BB24-9764805925E3}" destId="{3F2E4E5B-9C6E-47FB-985C-90FE5A8CA8D9}" srcOrd="0" destOrd="0" presId="urn:microsoft.com/office/officeart/2005/8/layout/vList2"/>
    <dgm:cxn modelId="{77A16690-3219-499F-A410-4048BBF041DF}" type="presParOf" srcId="{99B8602E-D506-4964-BB24-9764805925E3}" destId="{72F76A37-52B1-4CD8-868F-39B039E21795}" srcOrd="1" destOrd="0" presId="urn:microsoft.com/office/officeart/2005/8/layout/vList2"/>
    <dgm:cxn modelId="{D90F95FE-9D43-47B7-BCB4-4D8612D0C0B9}" type="presParOf" srcId="{99B8602E-D506-4964-BB24-9764805925E3}" destId="{37460678-85C4-49BD-B348-7D06CF57F5CB}" srcOrd="2" destOrd="0" presId="urn:microsoft.com/office/officeart/2005/8/layout/vList2"/>
    <dgm:cxn modelId="{76617D6D-23E4-4691-B5CC-ABC8A9B51213}" type="presParOf" srcId="{99B8602E-D506-4964-BB24-9764805925E3}" destId="{B60ACAC7-1F3B-451C-861D-7FBD6CF93DE9}" srcOrd="3" destOrd="0" presId="urn:microsoft.com/office/officeart/2005/8/layout/vList2"/>
    <dgm:cxn modelId="{700B4936-1BCE-488C-865A-FFE6F3B2ADB9}" type="presParOf" srcId="{99B8602E-D506-4964-BB24-9764805925E3}" destId="{3EE4B2DF-4844-45A4-89DB-69686CB8FB62}" srcOrd="4" destOrd="0" presId="urn:microsoft.com/office/officeart/2005/8/layout/vList2"/>
    <dgm:cxn modelId="{525CBDE2-C7BA-4696-B93C-F2C0B2FE88A5}" type="presParOf" srcId="{99B8602E-D506-4964-BB24-9764805925E3}" destId="{B503BCC8-B448-4490-8CC8-9FF02DBFEBE0}" srcOrd="5" destOrd="0" presId="urn:microsoft.com/office/officeart/2005/8/layout/vList2"/>
    <dgm:cxn modelId="{ED620240-E38F-4212-B3EB-79F1B90E6179}" type="presParOf" srcId="{99B8602E-D506-4964-BB24-9764805925E3}" destId="{296C04A8-42FD-4740-83F8-D95758D770BD}" srcOrd="6" destOrd="0" presId="urn:microsoft.com/office/officeart/2005/8/layout/vList2"/>
    <dgm:cxn modelId="{19BF4D30-F113-494A-8A9E-D6185741C2AF}" type="presParOf" srcId="{99B8602E-D506-4964-BB24-9764805925E3}" destId="{D81A8ACA-9C38-4FF6-9041-DDC44D60980A}" srcOrd="7" destOrd="0" presId="urn:microsoft.com/office/officeart/2005/8/layout/vList2"/>
    <dgm:cxn modelId="{A1F49799-2672-4825-9735-8916B30C5578}" type="presParOf" srcId="{99B8602E-D506-4964-BB24-9764805925E3}" destId="{17D4C396-369F-497A-8A9B-B4FCC09D436A}" srcOrd="8" destOrd="0" presId="urn:microsoft.com/office/officeart/2005/8/layout/vList2"/>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21F6E9-04EA-4CA7-89DF-E3CBD95692C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24C2828-34A6-4A50-B86B-7369E1E2DE97}">
      <dgm:prSet/>
      <dgm:spPr>
        <a:solidFill>
          <a:srgbClr val="FF0000"/>
        </a:solidFill>
      </dgm:spPr>
      <dgm:t>
        <a:bodyPr/>
        <a:lstStyle/>
        <a:p>
          <a:r>
            <a:rPr lang="en-US" baseline="0"/>
            <a:t>Associate’s Degree</a:t>
          </a:r>
          <a:endParaRPr lang="en-US"/>
        </a:p>
      </dgm:t>
    </dgm:pt>
    <dgm:pt modelId="{450527DC-D451-45C4-B530-2DE68B6FB251}" type="parTrans" cxnId="{6FDE62C4-4A60-49B4-981A-EBEF802E5FEB}">
      <dgm:prSet/>
      <dgm:spPr/>
      <dgm:t>
        <a:bodyPr/>
        <a:lstStyle/>
        <a:p>
          <a:endParaRPr lang="en-US"/>
        </a:p>
      </dgm:t>
    </dgm:pt>
    <dgm:pt modelId="{DFC1B586-7225-4ABB-8E85-95111EEE0871}" type="sibTrans" cxnId="{6FDE62C4-4A60-49B4-981A-EBEF802E5FEB}">
      <dgm:prSet/>
      <dgm:spPr/>
      <dgm:t>
        <a:bodyPr/>
        <a:lstStyle/>
        <a:p>
          <a:endParaRPr lang="en-US"/>
        </a:p>
      </dgm:t>
    </dgm:pt>
    <dgm:pt modelId="{294D31C1-B3E6-456C-A735-0AE84F848BF9}">
      <dgm:prSet/>
      <dgm:spPr>
        <a:solidFill>
          <a:srgbClr val="FF0000"/>
        </a:solidFill>
      </dgm:spPr>
      <dgm:t>
        <a:bodyPr/>
        <a:lstStyle/>
        <a:p>
          <a:r>
            <a:rPr lang="en-US" baseline="0"/>
            <a:t>Core Complete</a:t>
          </a:r>
          <a:endParaRPr lang="en-US"/>
        </a:p>
      </dgm:t>
    </dgm:pt>
    <dgm:pt modelId="{2E9C1E34-291D-4E70-B075-17BE53FFE699}" type="parTrans" cxnId="{4EDB7C58-6AE0-4A3D-B734-CC40AEFD94B2}">
      <dgm:prSet/>
      <dgm:spPr/>
      <dgm:t>
        <a:bodyPr/>
        <a:lstStyle/>
        <a:p>
          <a:endParaRPr lang="en-US"/>
        </a:p>
      </dgm:t>
    </dgm:pt>
    <dgm:pt modelId="{24140A2F-5A50-425F-9B9D-43AB65E96DCB}" type="sibTrans" cxnId="{4EDB7C58-6AE0-4A3D-B734-CC40AEFD94B2}">
      <dgm:prSet/>
      <dgm:spPr/>
      <dgm:t>
        <a:bodyPr/>
        <a:lstStyle/>
        <a:p>
          <a:endParaRPr lang="en-US"/>
        </a:p>
      </dgm:t>
    </dgm:pt>
    <dgm:pt modelId="{1207DE0B-7F49-4DBA-9E75-3ACE305E5A29}">
      <dgm:prSet/>
      <dgm:spPr>
        <a:solidFill>
          <a:srgbClr val="FF0000"/>
        </a:solidFill>
      </dgm:spPr>
      <dgm:t>
        <a:bodyPr/>
        <a:lstStyle/>
        <a:p>
          <a:r>
            <a:rPr lang="en-US" baseline="0" dirty="0"/>
            <a:t>A few credits to take with me to another institution</a:t>
          </a:r>
          <a:endParaRPr lang="en-US" dirty="0"/>
        </a:p>
      </dgm:t>
    </dgm:pt>
    <dgm:pt modelId="{DD35B194-6781-4A4C-A0D0-D75FC58BEA75}" type="parTrans" cxnId="{7563EE87-4147-4AA9-9A23-3856FB3FDCCC}">
      <dgm:prSet/>
      <dgm:spPr/>
      <dgm:t>
        <a:bodyPr/>
        <a:lstStyle/>
        <a:p>
          <a:endParaRPr lang="en-US"/>
        </a:p>
      </dgm:t>
    </dgm:pt>
    <dgm:pt modelId="{1B6CD2DF-970A-4CCB-933A-699D3E272409}" type="sibTrans" cxnId="{7563EE87-4147-4AA9-9A23-3856FB3FDCCC}">
      <dgm:prSet/>
      <dgm:spPr/>
      <dgm:t>
        <a:bodyPr/>
        <a:lstStyle/>
        <a:p>
          <a:endParaRPr lang="en-US"/>
        </a:p>
      </dgm:t>
    </dgm:pt>
    <dgm:pt modelId="{F230DE30-2544-4C7B-A1C3-22620544381D}">
      <dgm:prSet/>
      <dgm:spPr>
        <a:solidFill>
          <a:srgbClr val="FF0000"/>
        </a:solidFill>
      </dgm:spPr>
      <dgm:t>
        <a:bodyPr/>
        <a:lstStyle/>
        <a:p>
          <a:r>
            <a:rPr lang="en-US" baseline="0"/>
            <a:t>A workforce certificate</a:t>
          </a:r>
          <a:endParaRPr lang="en-US"/>
        </a:p>
      </dgm:t>
    </dgm:pt>
    <dgm:pt modelId="{25A35030-254D-4D0B-9799-6228AC11F109}" type="parTrans" cxnId="{28A2433D-2AEB-4197-BFE9-96971146D4F6}">
      <dgm:prSet/>
      <dgm:spPr/>
      <dgm:t>
        <a:bodyPr/>
        <a:lstStyle/>
        <a:p>
          <a:endParaRPr lang="en-US"/>
        </a:p>
      </dgm:t>
    </dgm:pt>
    <dgm:pt modelId="{05C0D0F3-DF17-46E9-89F9-8AD5E0A68B75}" type="sibTrans" cxnId="{28A2433D-2AEB-4197-BFE9-96971146D4F6}">
      <dgm:prSet/>
      <dgm:spPr/>
      <dgm:t>
        <a:bodyPr/>
        <a:lstStyle/>
        <a:p>
          <a:endParaRPr lang="en-US"/>
        </a:p>
      </dgm:t>
    </dgm:pt>
    <dgm:pt modelId="{DDCDE47C-85D6-473B-8E4E-673BC1F9E424}" type="pres">
      <dgm:prSet presAssocID="{7B21F6E9-04EA-4CA7-89DF-E3CBD95692C3}" presName="linear" presStyleCnt="0">
        <dgm:presLayoutVars>
          <dgm:animLvl val="lvl"/>
          <dgm:resizeHandles val="exact"/>
        </dgm:presLayoutVars>
      </dgm:prSet>
      <dgm:spPr/>
    </dgm:pt>
    <dgm:pt modelId="{5D24BF4B-6D1F-44B3-A639-8EF807B95A5C}" type="pres">
      <dgm:prSet presAssocID="{024C2828-34A6-4A50-B86B-7369E1E2DE97}" presName="parentText" presStyleLbl="node1" presStyleIdx="0" presStyleCnt="4">
        <dgm:presLayoutVars>
          <dgm:chMax val="0"/>
          <dgm:bulletEnabled val="1"/>
        </dgm:presLayoutVars>
      </dgm:prSet>
      <dgm:spPr/>
    </dgm:pt>
    <dgm:pt modelId="{BF82DC42-0EBE-443A-9F97-94F85B2D399F}" type="pres">
      <dgm:prSet presAssocID="{DFC1B586-7225-4ABB-8E85-95111EEE0871}" presName="spacer" presStyleCnt="0"/>
      <dgm:spPr/>
    </dgm:pt>
    <dgm:pt modelId="{DA6538AA-3FC7-473B-BC5E-84A439CE0E02}" type="pres">
      <dgm:prSet presAssocID="{294D31C1-B3E6-456C-A735-0AE84F848BF9}" presName="parentText" presStyleLbl="node1" presStyleIdx="1" presStyleCnt="4">
        <dgm:presLayoutVars>
          <dgm:chMax val="0"/>
          <dgm:bulletEnabled val="1"/>
        </dgm:presLayoutVars>
      </dgm:prSet>
      <dgm:spPr/>
    </dgm:pt>
    <dgm:pt modelId="{809B6245-228D-4D3F-AD9C-56E6BFB0BE43}" type="pres">
      <dgm:prSet presAssocID="{24140A2F-5A50-425F-9B9D-43AB65E96DCB}" presName="spacer" presStyleCnt="0"/>
      <dgm:spPr/>
    </dgm:pt>
    <dgm:pt modelId="{5D8E520D-46D6-4816-A7AE-13C6B069B9A8}" type="pres">
      <dgm:prSet presAssocID="{1207DE0B-7F49-4DBA-9E75-3ACE305E5A29}" presName="parentText" presStyleLbl="node1" presStyleIdx="2" presStyleCnt="4">
        <dgm:presLayoutVars>
          <dgm:chMax val="0"/>
          <dgm:bulletEnabled val="1"/>
        </dgm:presLayoutVars>
      </dgm:prSet>
      <dgm:spPr/>
    </dgm:pt>
    <dgm:pt modelId="{FE7CA8A9-2998-463C-B6CE-75C737EC32B4}" type="pres">
      <dgm:prSet presAssocID="{1B6CD2DF-970A-4CCB-933A-699D3E272409}" presName="spacer" presStyleCnt="0"/>
      <dgm:spPr/>
    </dgm:pt>
    <dgm:pt modelId="{E87D9ED3-7567-4ADA-9E5F-7AA831F20F5A}" type="pres">
      <dgm:prSet presAssocID="{F230DE30-2544-4C7B-A1C3-22620544381D}" presName="parentText" presStyleLbl="node1" presStyleIdx="3" presStyleCnt="4">
        <dgm:presLayoutVars>
          <dgm:chMax val="0"/>
          <dgm:bulletEnabled val="1"/>
        </dgm:presLayoutVars>
      </dgm:prSet>
      <dgm:spPr/>
    </dgm:pt>
  </dgm:ptLst>
  <dgm:cxnLst>
    <dgm:cxn modelId="{3B423504-85A4-4EA5-923B-7F318E56A0BB}" type="presOf" srcId="{1207DE0B-7F49-4DBA-9E75-3ACE305E5A29}" destId="{5D8E520D-46D6-4816-A7AE-13C6B069B9A8}" srcOrd="0" destOrd="0" presId="urn:microsoft.com/office/officeart/2005/8/layout/vList2"/>
    <dgm:cxn modelId="{ECB0D12D-2652-47CA-B883-1D154627DABA}" type="presOf" srcId="{7B21F6E9-04EA-4CA7-89DF-E3CBD95692C3}" destId="{DDCDE47C-85D6-473B-8E4E-673BC1F9E424}" srcOrd="0" destOrd="0" presId="urn:microsoft.com/office/officeart/2005/8/layout/vList2"/>
    <dgm:cxn modelId="{28A2433D-2AEB-4197-BFE9-96971146D4F6}" srcId="{7B21F6E9-04EA-4CA7-89DF-E3CBD95692C3}" destId="{F230DE30-2544-4C7B-A1C3-22620544381D}" srcOrd="3" destOrd="0" parTransId="{25A35030-254D-4D0B-9799-6228AC11F109}" sibTransId="{05C0D0F3-DF17-46E9-89F9-8AD5E0A68B75}"/>
    <dgm:cxn modelId="{4EDB7C58-6AE0-4A3D-B734-CC40AEFD94B2}" srcId="{7B21F6E9-04EA-4CA7-89DF-E3CBD95692C3}" destId="{294D31C1-B3E6-456C-A735-0AE84F848BF9}" srcOrd="1" destOrd="0" parTransId="{2E9C1E34-291D-4E70-B075-17BE53FFE699}" sibTransId="{24140A2F-5A50-425F-9B9D-43AB65E96DCB}"/>
    <dgm:cxn modelId="{7563EE87-4147-4AA9-9A23-3856FB3FDCCC}" srcId="{7B21F6E9-04EA-4CA7-89DF-E3CBD95692C3}" destId="{1207DE0B-7F49-4DBA-9E75-3ACE305E5A29}" srcOrd="2" destOrd="0" parTransId="{DD35B194-6781-4A4C-A0D0-D75FC58BEA75}" sibTransId="{1B6CD2DF-970A-4CCB-933A-699D3E272409}"/>
    <dgm:cxn modelId="{0655B58E-CC77-4688-A4C0-6152A4C7152F}" type="presOf" srcId="{024C2828-34A6-4A50-B86B-7369E1E2DE97}" destId="{5D24BF4B-6D1F-44B3-A639-8EF807B95A5C}" srcOrd="0" destOrd="0" presId="urn:microsoft.com/office/officeart/2005/8/layout/vList2"/>
    <dgm:cxn modelId="{3CBD77A4-67EA-4CBB-8598-5525DCA8CE6B}" type="presOf" srcId="{F230DE30-2544-4C7B-A1C3-22620544381D}" destId="{E87D9ED3-7567-4ADA-9E5F-7AA831F20F5A}" srcOrd="0" destOrd="0" presId="urn:microsoft.com/office/officeart/2005/8/layout/vList2"/>
    <dgm:cxn modelId="{6FDE62C4-4A60-49B4-981A-EBEF802E5FEB}" srcId="{7B21F6E9-04EA-4CA7-89DF-E3CBD95692C3}" destId="{024C2828-34A6-4A50-B86B-7369E1E2DE97}" srcOrd="0" destOrd="0" parTransId="{450527DC-D451-45C4-B530-2DE68B6FB251}" sibTransId="{DFC1B586-7225-4ABB-8E85-95111EEE0871}"/>
    <dgm:cxn modelId="{C2207CD2-DB68-4621-BA55-A55EB90786FB}" type="presOf" srcId="{294D31C1-B3E6-456C-A735-0AE84F848BF9}" destId="{DA6538AA-3FC7-473B-BC5E-84A439CE0E02}" srcOrd="0" destOrd="0" presId="urn:microsoft.com/office/officeart/2005/8/layout/vList2"/>
    <dgm:cxn modelId="{78CF8862-B326-4EB8-BAAC-A4DBBE68995E}" type="presParOf" srcId="{DDCDE47C-85D6-473B-8E4E-673BC1F9E424}" destId="{5D24BF4B-6D1F-44B3-A639-8EF807B95A5C}" srcOrd="0" destOrd="0" presId="urn:microsoft.com/office/officeart/2005/8/layout/vList2"/>
    <dgm:cxn modelId="{B89AAB3B-E414-4801-899B-43E66B9D1EAC}" type="presParOf" srcId="{DDCDE47C-85D6-473B-8E4E-673BC1F9E424}" destId="{BF82DC42-0EBE-443A-9F97-94F85B2D399F}" srcOrd="1" destOrd="0" presId="urn:microsoft.com/office/officeart/2005/8/layout/vList2"/>
    <dgm:cxn modelId="{8467FDEE-E758-482C-84F2-B988C4487A1C}" type="presParOf" srcId="{DDCDE47C-85D6-473B-8E4E-673BC1F9E424}" destId="{DA6538AA-3FC7-473B-BC5E-84A439CE0E02}" srcOrd="2" destOrd="0" presId="urn:microsoft.com/office/officeart/2005/8/layout/vList2"/>
    <dgm:cxn modelId="{AFE7B577-4E74-4BED-A815-613DD9B8D557}" type="presParOf" srcId="{DDCDE47C-85D6-473B-8E4E-673BC1F9E424}" destId="{809B6245-228D-4D3F-AD9C-56E6BFB0BE43}" srcOrd="3" destOrd="0" presId="urn:microsoft.com/office/officeart/2005/8/layout/vList2"/>
    <dgm:cxn modelId="{48632F6C-4A9D-4D3B-A3E4-F3554D2F58B7}" type="presParOf" srcId="{DDCDE47C-85D6-473B-8E4E-673BC1F9E424}" destId="{5D8E520D-46D6-4816-A7AE-13C6B069B9A8}" srcOrd="4" destOrd="0" presId="urn:microsoft.com/office/officeart/2005/8/layout/vList2"/>
    <dgm:cxn modelId="{A562870B-A120-4947-95CC-B3AB37867720}" type="presParOf" srcId="{DDCDE47C-85D6-473B-8E4E-673BC1F9E424}" destId="{FE7CA8A9-2998-463C-B6CE-75C737EC32B4}" srcOrd="5" destOrd="0" presId="urn:microsoft.com/office/officeart/2005/8/layout/vList2"/>
    <dgm:cxn modelId="{316BEB2A-3F6B-411B-92C0-6519ADB947E3}" type="presParOf" srcId="{DDCDE47C-85D6-473B-8E4E-673BC1F9E424}" destId="{E87D9ED3-7567-4ADA-9E5F-7AA831F20F5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D5F7D3-CD8C-4FCB-B2BE-C9B83040D95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C236B8B-89F7-4601-9D0E-F872DB471698}">
      <dgm:prSet custT="1"/>
      <dgm:spPr/>
      <dgm:t>
        <a:bodyPr/>
        <a:lstStyle/>
        <a:p>
          <a:pPr>
            <a:lnSpc>
              <a:spcPct val="100000"/>
            </a:lnSpc>
          </a:pPr>
          <a:r>
            <a:rPr lang="en-US" sz="1800" b="1" baseline="0"/>
            <a:t>Each home/family signs a Partnership agreement with TVCC</a:t>
          </a:r>
          <a:endParaRPr lang="en-US" sz="1800" b="1" dirty="0"/>
        </a:p>
      </dgm:t>
    </dgm:pt>
    <dgm:pt modelId="{76111604-4996-41FD-BE0A-AC17F06916E3}" type="parTrans" cxnId="{0B0EC075-FFD2-4025-A28E-9574223240DF}">
      <dgm:prSet/>
      <dgm:spPr/>
      <dgm:t>
        <a:bodyPr/>
        <a:lstStyle/>
        <a:p>
          <a:endParaRPr lang="en-US"/>
        </a:p>
      </dgm:t>
    </dgm:pt>
    <dgm:pt modelId="{3AA97CF2-4FBC-4064-AEF5-756E3DBC2B03}" type="sibTrans" cxnId="{0B0EC075-FFD2-4025-A28E-9574223240DF}">
      <dgm:prSet/>
      <dgm:spPr/>
      <dgm:t>
        <a:bodyPr/>
        <a:lstStyle/>
        <a:p>
          <a:endParaRPr lang="en-US"/>
        </a:p>
      </dgm:t>
    </dgm:pt>
    <dgm:pt modelId="{BD5DF0D9-C3B6-4DC8-8510-ED94B83B46EC}">
      <dgm:prSet custT="1"/>
      <dgm:spPr/>
      <dgm:t>
        <a:bodyPr/>
        <a:lstStyle/>
        <a:p>
          <a:pPr>
            <a:lnSpc>
              <a:spcPct val="100000"/>
            </a:lnSpc>
          </a:pPr>
          <a:r>
            <a:rPr lang="en-US" sz="1800" b="1" baseline="0"/>
            <a:t>A parent or guardian serves as the HS counselor and is responsible for helping the student with all registration processes</a:t>
          </a:r>
          <a:r>
            <a:rPr lang="en-US" sz="1100" baseline="0"/>
            <a:t>.</a:t>
          </a:r>
          <a:endParaRPr lang="en-US" sz="1100" dirty="0"/>
        </a:p>
      </dgm:t>
    </dgm:pt>
    <dgm:pt modelId="{53767B43-D8AE-42F9-B275-391CD8BA4923}" type="parTrans" cxnId="{21DB28EF-38C0-42B8-95F5-7DA4CBF64873}">
      <dgm:prSet/>
      <dgm:spPr/>
      <dgm:t>
        <a:bodyPr/>
        <a:lstStyle/>
        <a:p>
          <a:endParaRPr lang="en-US"/>
        </a:p>
      </dgm:t>
    </dgm:pt>
    <dgm:pt modelId="{D483F86C-BC72-4243-BD51-92E08567678E}" type="sibTrans" cxnId="{21DB28EF-38C0-42B8-95F5-7DA4CBF64873}">
      <dgm:prSet/>
      <dgm:spPr/>
      <dgm:t>
        <a:bodyPr/>
        <a:lstStyle/>
        <a:p>
          <a:endParaRPr lang="en-US"/>
        </a:p>
      </dgm:t>
    </dgm:pt>
    <dgm:pt modelId="{13C8D431-D10D-4FA0-9C6D-615F86DF4D4E}">
      <dgm:prSet custT="1"/>
      <dgm:spPr/>
      <dgm:t>
        <a:bodyPr/>
        <a:lstStyle/>
        <a:p>
          <a:pPr>
            <a:lnSpc>
              <a:spcPct val="100000"/>
            </a:lnSpc>
          </a:pPr>
          <a:r>
            <a:rPr lang="en-US" sz="1800" b="1" baseline="0"/>
            <a:t>The same admission requirements apply for all dual credit students</a:t>
          </a:r>
          <a:r>
            <a:rPr lang="en-US" sz="1500" baseline="0"/>
            <a:t>.</a:t>
          </a:r>
          <a:endParaRPr lang="en-US" sz="1500" dirty="0"/>
        </a:p>
      </dgm:t>
    </dgm:pt>
    <dgm:pt modelId="{549F4414-EC97-4C4D-82B3-E8D81F86394F}" type="parTrans" cxnId="{2BF6DEFF-E875-4655-9829-C4726670A718}">
      <dgm:prSet/>
      <dgm:spPr/>
      <dgm:t>
        <a:bodyPr/>
        <a:lstStyle/>
        <a:p>
          <a:endParaRPr lang="en-US"/>
        </a:p>
      </dgm:t>
    </dgm:pt>
    <dgm:pt modelId="{07372EC2-D86B-45CF-8168-4BE5901950E5}" type="sibTrans" cxnId="{2BF6DEFF-E875-4655-9829-C4726670A718}">
      <dgm:prSet/>
      <dgm:spPr/>
      <dgm:t>
        <a:bodyPr/>
        <a:lstStyle/>
        <a:p>
          <a:endParaRPr lang="en-US"/>
        </a:p>
      </dgm:t>
    </dgm:pt>
    <dgm:pt modelId="{EBBF4FE6-65CC-4717-9866-30D01953AEE0}">
      <dgm:prSet custT="1"/>
      <dgm:spPr/>
      <dgm:t>
        <a:bodyPr/>
        <a:lstStyle/>
        <a:p>
          <a:pPr>
            <a:lnSpc>
              <a:spcPct val="100000"/>
            </a:lnSpc>
          </a:pPr>
          <a:r>
            <a:rPr lang="en-US" sz="1800" b="1" baseline="0"/>
            <a:t>Homeschool students are eligible for the same tuition waiver and Murchison award that is available for our ISD and private school students</a:t>
          </a:r>
          <a:r>
            <a:rPr lang="en-US" sz="1600" baseline="0"/>
            <a:t>.  </a:t>
          </a:r>
          <a:endParaRPr lang="en-US" sz="1600" dirty="0"/>
        </a:p>
      </dgm:t>
    </dgm:pt>
    <dgm:pt modelId="{C95800A4-7CE5-414E-A285-C39C8187F2EA}" type="parTrans" cxnId="{212E23C5-0DAA-42D2-A91F-D5759248EF43}">
      <dgm:prSet/>
      <dgm:spPr/>
      <dgm:t>
        <a:bodyPr/>
        <a:lstStyle/>
        <a:p>
          <a:endParaRPr lang="en-US"/>
        </a:p>
      </dgm:t>
    </dgm:pt>
    <dgm:pt modelId="{A5A30BA0-FE6F-4C3D-B949-8F3AA4C2C09E}" type="sibTrans" cxnId="{212E23C5-0DAA-42D2-A91F-D5759248EF43}">
      <dgm:prSet/>
      <dgm:spPr/>
      <dgm:t>
        <a:bodyPr/>
        <a:lstStyle/>
        <a:p>
          <a:endParaRPr lang="en-US"/>
        </a:p>
      </dgm:t>
    </dgm:pt>
    <dgm:pt modelId="{2EF1ED4F-D515-4519-95F3-09CD3D955C42}" type="pres">
      <dgm:prSet presAssocID="{F2D5F7D3-CD8C-4FCB-B2BE-C9B83040D95A}" presName="root" presStyleCnt="0">
        <dgm:presLayoutVars>
          <dgm:dir/>
          <dgm:resizeHandles val="exact"/>
        </dgm:presLayoutVars>
      </dgm:prSet>
      <dgm:spPr/>
    </dgm:pt>
    <dgm:pt modelId="{C96B6E6B-44FF-49A8-A4C1-AC855EC63102}" type="pres">
      <dgm:prSet presAssocID="{2C236B8B-89F7-4601-9D0E-F872DB471698}" presName="compNode" presStyleCnt="0"/>
      <dgm:spPr/>
    </dgm:pt>
    <dgm:pt modelId="{3FB9E4AA-D850-444E-B2EF-2E4E2D498CF4}" type="pres">
      <dgm:prSet presAssocID="{2C236B8B-89F7-4601-9D0E-F872DB47169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urban scene"/>
        </a:ext>
      </dgm:extLst>
    </dgm:pt>
    <dgm:pt modelId="{1B33132C-5795-4EA7-A522-46F42A735C2A}" type="pres">
      <dgm:prSet presAssocID="{2C236B8B-89F7-4601-9D0E-F872DB471698}" presName="spaceRect" presStyleCnt="0"/>
      <dgm:spPr/>
    </dgm:pt>
    <dgm:pt modelId="{022BCA7C-5459-4545-84A0-D62224AC7969}" type="pres">
      <dgm:prSet presAssocID="{2C236B8B-89F7-4601-9D0E-F872DB471698}" presName="textRect" presStyleLbl="revTx" presStyleIdx="0" presStyleCnt="4">
        <dgm:presLayoutVars>
          <dgm:chMax val="1"/>
          <dgm:chPref val="1"/>
        </dgm:presLayoutVars>
      </dgm:prSet>
      <dgm:spPr/>
    </dgm:pt>
    <dgm:pt modelId="{45EC1C8B-5D87-4231-A8D7-920D9E571C28}" type="pres">
      <dgm:prSet presAssocID="{3AA97CF2-4FBC-4064-AEF5-756E3DBC2B03}" presName="sibTrans" presStyleCnt="0"/>
      <dgm:spPr/>
    </dgm:pt>
    <dgm:pt modelId="{9FD95A70-AEA1-46B5-BD20-5FAF63F66C9D}" type="pres">
      <dgm:prSet presAssocID="{BD5DF0D9-C3B6-4DC8-8510-ED94B83B46EC}" presName="compNode" presStyleCnt="0"/>
      <dgm:spPr/>
    </dgm:pt>
    <dgm:pt modelId="{210DAF1C-8D44-4A44-B887-9A013AE54F62}" type="pres">
      <dgm:prSet presAssocID="{BD5DF0D9-C3B6-4DC8-8510-ED94B83B46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arent and Child"/>
        </a:ext>
      </dgm:extLst>
    </dgm:pt>
    <dgm:pt modelId="{277C4C37-311F-4F1D-9272-D2E51EBCCF65}" type="pres">
      <dgm:prSet presAssocID="{BD5DF0D9-C3B6-4DC8-8510-ED94B83B46EC}" presName="spaceRect" presStyleCnt="0"/>
      <dgm:spPr/>
    </dgm:pt>
    <dgm:pt modelId="{FFC1414D-E204-4D4B-854C-6A2C913580D6}" type="pres">
      <dgm:prSet presAssocID="{BD5DF0D9-C3B6-4DC8-8510-ED94B83B46EC}" presName="textRect" presStyleLbl="revTx" presStyleIdx="1" presStyleCnt="4">
        <dgm:presLayoutVars>
          <dgm:chMax val="1"/>
          <dgm:chPref val="1"/>
        </dgm:presLayoutVars>
      </dgm:prSet>
      <dgm:spPr/>
    </dgm:pt>
    <dgm:pt modelId="{D8C596BD-DA3D-44D3-818D-D9A5A8D2EBF9}" type="pres">
      <dgm:prSet presAssocID="{D483F86C-BC72-4243-BD51-92E08567678E}" presName="sibTrans" presStyleCnt="0"/>
      <dgm:spPr/>
    </dgm:pt>
    <dgm:pt modelId="{64E5CA02-20F8-471F-A6B2-41121D78BB3B}" type="pres">
      <dgm:prSet presAssocID="{13C8D431-D10D-4FA0-9C6D-615F86DF4D4E}" presName="compNode" presStyleCnt="0"/>
      <dgm:spPr/>
    </dgm:pt>
    <dgm:pt modelId="{70D84439-83C5-44AF-A0F8-A483CFDF5716}" type="pres">
      <dgm:prSet presAssocID="{13C8D431-D10D-4FA0-9C6D-615F86DF4D4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2333EE42-36B3-4ABB-A311-275AC2D8A0A7}" type="pres">
      <dgm:prSet presAssocID="{13C8D431-D10D-4FA0-9C6D-615F86DF4D4E}" presName="spaceRect" presStyleCnt="0"/>
      <dgm:spPr/>
    </dgm:pt>
    <dgm:pt modelId="{52E223AD-A5F0-425F-866E-AF014647B418}" type="pres">
      <dgm:prSet presAssocID="{13C8D431-D10D-4FA0-9C6D-615F86DF4D4E}" presName="textRect" presStyleLbl="revTx" presStyleIdx="2" presStyleCnt="4">
        <dgm:presLayoutVars>
          <dgm:chMax val="1"/>
          <dgm:chPref val="1"/>
        </dgm:presLayoutVars>
      </dgm:prSet>
      <dgm:spPr/>
    </dgm:pt>
    <dgm:pt modelId="{80E8C575-C223-4130-A55E-FBAABC6F1C4C}" type="pres">
      <dgm:prSet presAssocID="{07372EC2-D86B-45CF-8168-4BE5901950E5}" presName="sibTrans" presStyleCnt="0"/>
      <dgm:spPr/>
    </dgm:pt>
    <dgm:pt modelId="{E000485C-D6F2-4444-B5DF-A7665F782B7C}" type="pres">
      <dgm:prSet presAssocID="{EBBF4FE6-65CC-4717-9866-30D01953AEE0}" presName="compNode" presStyleCnt="0"/>
      <dgm:spPr/>
    </dgm:pt>
    <dgm:pt modelId="{0A1FD76E-DFFB-420D-887E-DD94470AEE01}" type="pres">
      <dgm:prSet presAssocID="{EBBF4FE6-65CC-4717-9866-30D01953AEE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llar"/>
        </a:ext>
      </dgm:extLst>
    </dgm:pt>
    <dgm:pt modelId="{F51393AD-80FD-46C2-9466-B40AB393A0C0}" type="pres">
      <dgm:prSet presAssocID="{EBBF4FE6-65CC-4717-9866-30D01953AEE0}" presName="spaceRect" presStyleCnt="0"/>
      <dgm:spPr/>
    </dgm:pt>
    <dgm:pt modelId="{02D93DD0-C21A-42F5-8309-97B4A53621D9}" type="pres">
      <dgm:prSet presAssocID="{EBBF4FE6-65CC-4717-9866-30D01953AEE0}" presName="textRect" presStyleLbl="revTx" presStyleIdx="3" presStyleCnt="4">
        <dgm:presLayoutVars>
          <dgm:chMax val="1"/>
          <dgm:chPref val="1"/>
        </dgm:presLayoutVars>
      </dgm:prSet>
      <dgm:spPr/>
    </dgm:pt>
  </dgm:ptLst>
  <dgm:cxnLst>
    <dgm:cxn modelId="{A7F1C02D-FAB8-4DFB-A6F5-457E94F21A1D}" type="presOf" srcId="{2C236B8B-89F7-4601-9D0E-F872DB471698}" destId="{022BCA7C-5459-4545-84A0-D62224AC7969}" srcOrd="0" destOrd="0" presId="urn:microsoft.com/office/officeart/2018/2/layout/IconLabelList"/>
    <dgm:cxn modelId="{7E6AF031-DF2A-44EF-9C43-9C6CD02A8F13}" type="presOf" srcId="{F2D5F7D3-CD8C-4FCB-B2BE-C9B83040D95A}" destId="{2EF1ED4F-D515-4519-95F3-09CD3D955C42}" srcOrd="0" destOrd="0" presId="urn:microsoft.com/office/officeart/2018/2/layout/IconLabelList"/>
    <dgm:cxn modelId="{054CCD65-D3A5-4459-9F94-D1F072BF4822}" type="presOf" srcId="{EBBF4FE6-65CC-4717-9866-30D01953AEE0}" destId="{02D93DD0-C21A-42F5-8309-97B4A53621D9}" srcOrd="0" destOrd="0" presId="urn:microsoft.com/office/officeart/2018/2/layout/IconLabelList"/>
    <dgm:cxn modelId="{0B0EC075-FFD2-4025-A28E-9574223240DF}" srcId="{F2D5F7D3-CD8C-4FCB-B2BE-C9B83040D95A}" destId="{2C236B8B-89F7-4601-9D0E-F872DB471698}" srcOrd="0" destOrd="0" parTransId="{76111604-4996-41FD-BE0A-AC17F06916E3}" sibTransId="{3AA97CF2-4FBC-4064-AEF5-756E3DBC2B03}"/>
    <dgm:cxn modelId="{369B5988-5CBF-48B2-A7BA-FB8878823453}" type="presOf" srcId="{13C8D431-D10D-4FA0-9C6D-615F86DF4D4E}" destId="{52E223AD-A5F0-425F-866E-AF014647B418}" srcOrd="0" destOrd="0" presId="urn:microsoft.com/office/officeart/2018/2/layout/IconLabelList"/>
    <dgm:cxn modelId="{212E23C5-0DAA-42D2-A91F-D5759248EF43}" srcId="{F2D5F7D3-CD8C-4FCB-B2BE-C9B83040D95A}" destId="{EBBF4FE6-65CC-4717-9866-30D01953AEE0}" srcOrd="3" destOrd="0" parTransId="{C95800A4-7CE5-414E-A285-C39C8187F2EA}" sibTransId="{A5A30BA0-FE6F-4C3D-B949-8F3AA4C2C09E}"/>
    <dgm:cxn modelId="{21DB28EF-38C0-42B8-95F5-7DA4CBF64873}" srcId="{F2D5F7D3-CD8C-4FCB-B2BE-C9B83040D95A}" destId="{BD5DF0D9-C3B6-4DC8-8510-ED94B83B46EC}" srcOrd="1" destOrd="0" parTransId="{53767B43-D8AE-42F9-B275-391CD8BA4923}" sibTransId="{D483F86C-BC72-4243-BD51-92E08567678E}"/>
    <dgm:cxn modelId="{D3AA21F9-3392-471F-A30B-7D8329064E01}" type="presOf" srcId="{BD5DF0D9-C3B6-4DC8-8510-ED94B83B46EC}" destId="{FFC1414D-E204-4D4B-854C-6A2C913580D6}" srcOrd="0" destOrd="0" presId="urn:microsoft.com/office/officeart/2018/2/layout/IconLabelList"/>
    <dgm:cxn modelId="{2BF6DEFF-E875-4655-9829-C4726670A718}" srcId="{F2D5F7D3-CD8C-4FCB-B2BE-C9B83040D95A}" destId="{13C8D431-D10D-4FA0-9C6D-615F86DF4D4E}" srcOrd="2" destOrd="0" parTransId="{549F4414-EC97-4C4D-82B3-E8D81F86394F}" sibTransId="{07372EC2-D86B-45CF-8168-4BE5901950E5}"/>
    <dgm:cxn modelId="{7AA34BA7-8A91-405F-8078-0CBD34507351}" type="presParOf" srcId="{2EF1ED4F-D515-4519-95F3-09CD3D955C42}" destId="{C96B6E6B-44FF-49A8-A4C1-AC855EC63102}" srcOrd="0" destOrd="0" presId="urn:microsoft.com/office/officeart/2018/2/layout/IconLabelList"/>
    <dgm:cxn modelId="{9C7BB801-980B-42B2-AEA1-EFA1C9ADF5A8}" type="presParOf" srcId="{C96B6E6B-44FF-49A8-A4C1-AC855EC63102}" destId="{3FB9E4AA-D850-444E-B2EF-2E4E2D498CF4}" srcOrd="0" destOrd="0" presId="urn:microsoft.com/office/officeart/2018/2/layout/IconLabelList"/>
    <dgm:cxn modelId="{DF44C554-1F3B-4671-9A3D-15C93D728276}" type="presParOf" srcId="{C96B6E6B-44FF-49A8-A4C1-AC855EC63102}" destId="{1B33132C-5795-4EA7-A522-46F42A735C2A}" srcOrd="1" destOrd="0" presId="urn:microsoft.com/office/officeart/2018/2/layout/IconLabelList"/>
    <dgm:cxn modelId="{9BC9EA2D-CC26-45F3-9A3E-732C65DC83D8}" type="presParOf" srcId="{C96B6E6B-44FF-49A8-A4C1-AC855EC63102}" destId="{022BCA7C-5459-4545-84A0-D62224AC7969}" srcOrd="2" destOrd="0" presId="urn:microsoft.com/office/officeart/2018/2/layout/IconLabelList"/>
    <dgm:cxn modelId="{F7216C53-5CFC-436D-BEBC-649F603D7B52}" type="presParOf" srcId="{2EF1ED4F-D515-4519-95F3-09CD3D955C42}" destId="{45EC1C8B-5D87-4231-A8D7-920D9E571C28}" srcOrd="1" destOrd="0" presId="urn:microsoft.com/office/officeart/2018/2/layout/IconLabelList"/>
    <dgm:cxn modelId="{A8124D8B-BB4B-4201-B180-3B317F693479}" type="presParOf" srcId="{2EF1ED4F-D515-4519-95F3-09CD3D955C42}" destId="{9FD95A70-AEA1-46B5-BD20-5FAF63F66C9D}" srcOrd="2" destOrd="0" presId="urn:microsoft.com/office/officeart/2018/2/layout/IconLabelList"/>
    <dgm:cxn modelId="{097475ED-0B8D-4237-B4ED-92B9B8B06BDF}" type="presParOf" srcId="{9FD95A70-AEA1-46B5-BD20-5FAF63F66C9D}" destId="{210DAF1C-8D44-4A44-B887-9A013AE54F62}" srcOrd="0" destOrd="0" presId="urn:microsoft.com/office/officeart/2018/2/layout/IconLabelList"/>
    <dgm:cxn modelId="{5C1622C1-D06F-454C-A197-30CA8F9D9516}" type="presParOf" srcId="{9FD95A70-AEA1-46B5-BD20-5FAF63F66C9D}" destId="{277C4C37-311F-4F1D-9272-D2E51EBCCF65}" srcOrd="1" destOrd="0" presId="urn:microsoft.com/office/officeart/2018/2/layout/IconLabelList"/>
    <dgm:cxn modelId="{14BEB994-FEB3-408A-B7D7-62040A790FE2}" type="presParOf" srcId="{9FD95A70-AEA1-46B5-BD20-5FAF63F66C9D}" destId="{FFC1414D-E204-4D4B-854C-6A2C913580D6}" srcOrd="2" destOrd="0" presId="urn:microsoft.com/office/officeart/2018/2/layout/IconLabelList"/>
    <dgm:cxn modelId="{7DB09180-53DB-4DD9-804F-4A4A2A35EFBB}" type="presParOf" srcId="{2EF1ED4F-D515-4519-95F3-09CD3D955C42}" destId="{D8C596BD-DA3D-44D3-818D-D9A5A8D2EBF9}" srcOrd="3" destOrd="0" presId="urn:microsoft.com/office/officeart/2018/2/layout/IconLabelList"/>
    <dgm:cxn modelId="{7ED270F5-635E-4FAC-B60F-4E1A652C5ED9}" type="presParOf" srcId="{2EF1ED4F-D515-4519-95F3-09CD3D955C42}" destId="{64E5CA02-20F8-471F-A6B2-41121D78BB3B}" srcOrd="4" destOrd="0" presId="urn:microsoft.com/office/officeart/2018/2/layout/IconLabelList"/>
    <dgm:cxn modelId="{6A0257A1-D3FC-4262-BDD6-ADBCBE3F3A55}" type="presParOf" srcId="{64E5CA02-20F8-471F-A6B2-41121D78BB3B}" destId="{70D84439-83C5-44AF-A0F8-A483CFDF5716}" srcOrd="0" destOrd="0" presId="urn:microsoft.com/office/officeart/2018/2/layout/IconLabelList"/>
    <dgm:cxn modelId="{BF99DF68-4C30-4377-A89E-4D4C9657F227}" type="presParOf" srcId="{64E5CA02-20F8-471F-A6B2-41121D78BB3B}" destId="{2333EE42-36B3-4ABB-A311-275AC2D8A0A7}" srcOrd="1" destOrd="0" presId="urn:microsoft.com/office/officeart/2018/2/layout/IconLabelList"/>
    <dgm:cxn modelId="{45665A1F-CF78-4D99-AB5B-B544D1946D05}" type="presParOf" srcId="{64E5CA02-20F8-471F-A6B2-41121D78BB3B}" destId="{52E223AD-A5F0-425F-866E-AF014647B418}" srcOrd="2" destOrd="0" presId="urn:microsoft.com/office/officeart/2018/2/layout/IconLabelList"/>
    <dgm:cxn modelId="{0C71FE49-F4DD-49A9-AA04-E1F0BD2D1B8C}" type="presParOf" srcId="{2EF1ED4F-D515-4519-95F3-09CD3D955C42}" destId="{80E8C575-C223-4130-A55E-FBAABC6F1C4C}" srcOrd="5" destOrd="0" presId="urn:microsoft.com/office/officeart/2018/2/layout/IconLabelList"/>
    <dgm:cxn modelId="{83C37D57-4AA4-4B85-BA27-6E22A4F8A91F}" type="presParOf" srcId="{2EF1ED4F-D515-4519-95F3-09CD3D955C42}" destId="{E000485C-D6F2-4444-B5DF-A7665F782B7C}" srcOrd="6" destOrd="0" presId="urn:microsoft.com/office/officeart/2018/2/layout/IconLabelList"/>
    <dgm:cxn modelId="{BD10525E-4C46-40CA-9976-631B80B74900}" type="presParOf" srcId="{E000485C-D6F2-4444-B5DF-A7665F782B7C}" destId="{0A1FD76E-DFFB-420D-887E-DD94470AEE01}" srcOrd="0" destOrd="0" presId="urn:microsoft.com/office/officeart/2018/2/layout/IconLabelList"/>
    <dgm:cxn modelId="{745D6CC9-D83E-4B5F-B666-192F2234CC69}" type="presParOf" srcId="{E000485C-D6F2-4444-B5DF-A7665F782B7C}" destId="{F51393AD-80FD-46C2-9466-B40AB393A0C0}" srcOrd="1" destOrd="0" presId="urn:microsoft.com/office/officeart/2018/2/layout/IconLabelList"/>
    <dgm:cxn modelId="{C464ED0D-9383-44EB-A9A9-844564F0D4E1}" type="presParOf" srcId="{E000485C-D6F2-4444-B5DF-A7665F782B7C}" destId="{02D93DD0-C21A-42F5-8309-97B4A53621D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A4D7C1-B4A7-41D4-AA9D-DB3DA7D94B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AFC4A0-0B33-47D2-883E-A327D684D23E}">
      <dgm:prSet/>
      <dgm:spPr>
        <a:solidFill>
          <a:srgbClr val="FF0000"/>
        </a:solidFill>
      </dgm:spPr>
      <dgm:t>
        <a:bodyPr/>
        <a:lstStyle/>
        <a:p>
          <a:r>
            <a:rPr lang="en-US"/>
            <a:t>Contents of this power point presentation</a:t>
          </a:r>
        </a:p>
      </dgm:t>
    </dgm:pt>
    <dgm:pt modelId="{FEC52D00-FC16-41A7-A122-118049E4A08F}" type="parTrans" cxnId="{95256387-D7B6-4FD5-8B91-C0245FFB4828}">
      <dgm:prSet/>
      <dgm:spPr/>
      <dgm:t>
        <a:bodyPr/>
        <a:lstStyle/>
        <a:p>
          <a:endParaRPr lang="en-US"/>
        </a:p>
      </dgm:t>
    </dgm:pt>
    <dgm:pt modelId="{512A04D2-3799-44DF-B718-949AE327CE23}" type="sibTrans" cxnId="{95256387-D7B6-4FD5-8B91-C0245FFB4828}">
      <dgm:prSet/>
      <dgm:spPr/>
      <dgm:t>
        <a:bodyPr/>
        <a:lstStyle/>
        <a:p>
          <a:endParaRPr lang="en-US"/>
        </a:p>
      </dgm:t>
    </dgm:pt>
    <dgm:pt modelId="{2F9AD326-D889-417F-88D0-11288FEC29B7}">
      <dgm:prSet/>
      <dgm:spPr>
        <a:solidFill>
          <a:srgbClr val="FF0000"/>
        </a:solidFill>
      </dgm:spPr>
      <dgm:t>
        <a:bodyPr/>
        <a:lstStyle/>
        <a:p>
          <a:r>
            <a:rPr lang="en-US" dirty="0"/>
            <a:t>Tabs for parents, students and school counselors</a:t>
          </a:r>
        </a:p>
      </dgm:t>
    </dgm:pt>
    <dgm:pt modelId="{2378200A-D688-4F14-8085-C0FE8525610B}" type="parTrans" cxnId="{2A5BB7D3-A8D9-49CF-B660-FDF3567B0CB4}">
      <dgm:prSet/>
      <dgm:spPr/>
      <dgm:t>
        <a:bodyPr/>
        <a:lstStyle/>
        <a:p>
          <a:endParaRPr lang="en-US"/>
        </a:p>
      </dgm:t>
    </dgm:pt>
    <dgm:pt modelId="{9C97749A-5934-43D5-86FD-49A64290D81E}" type="sibTrans" cxnId="{2A5BB7D3-A8D9-49CF-B660-FDF3567B0CB4}">
      <dgm:prSet/>
      <dgm:spPr/>
      <dgm:t>
        <a:bodyPr/>
        <a:lstStyle/>
        <a:p>
          <a:endParaRPr lang="en-US"/>
        </a:p>
      </dgm:t>
    </dgm:pt>
    <dgm:pt modelId="{5548BF37-FC24-40A8-9C6C-DD72A2D75090}">
      <dgm:prSet/>
      <dgm:spPr>
        <a:solidFill>
          <a:srgbClr val="FF0000"/>
        </a:solidFill>
      </dgm:spPr>
      <dgm:t>
        <a:bodyPr/>
        <a:lstStyle/>
        <a:p>
          <a:r>
            <a:rPr lang="en-US"/>
            <a:t>Dual Credit Student Orientation</a:t>
          </a:r>
        </a:p>
      </dgm:t>
    </dgm:pt>
    <dgm:pt modelId="{FBEA52FE-7D8D-4C35-9CAE-96AAFEB8CCC6}" type="parTrans" cxnId="{03D5E135-C718-4243-846C-7063A1F7FB3C}">
      <dgm:prSet/>
      <dgm:spPr/>
      <dgm:t>
        <a:bodyPr/>
        <a:lstStyle/>
        <a:p>
          <a:endParaRPr lang="en-US"/>
        </a:p>
      </dgm:t>
    </dgm:pt>
    <dgm:pt modelId="{55313EAF-CD7F-41B3-BA4D-31A70BF5682F}" type="sibTrans" cxnId="{03D5E135-C718-4243-846C-7063A1F7FB3C}">
      <dgm:prSet/>
      <dgm:spPr/>
      <dgm:t>
        <a:bodyPr/>
        <a:lstStyle/>
        <a:p>
          <a:endParaRPr lang="en-US"/>
        </a:p>
      </dgm:t>
    </dgm:pt>
    <dgm:pt modelId="{0BC213EF-71B5-41FE-A7B6-98FB48DC0259}">
      <dgm:prSet/>
      <dgm:spPr>
        <a:solidFill>
          <a:srgbClr val="FF0000"/>
        </a:solidFill>
      </dgm:spPr>
      <dgm:t>
        <a:bodyPr/>
        <a:lstStyle/>
        <a:p>
          <a:r>
            <a:rPr lang="en-US"/>
            <a:t>Forms</a:t>
          </a:r>
        </a:p>
      </dgm:t>
    </dgm:pt>
    <dgm:pt modelId="{A37184E9-C38D-469C-AD71-48A6FFABD4A3}" type="parTrans" cxnId="{5948B10F-BB52-4F38-BB61-E051079FD2E7}">
      <dgm:prSet/>
      <dgm:spPr/>
      <dgm:t>
        <a:bodyPr/>
        <a:lstStyle/>
        <a:p>
          <a:endParaRPr lang="en-US"/>
        </a:p>
      </dgm:t>
    </dgm:pt>
    <dgm:pt modelId="{83E5AC45-DED7-4E82-BB89-B6BA48DDBBA4}" type="sibTrans" cxnId="{5948B10F-BB52-4F38-BB61-E051079FD2E7}">
      <dgm:prSet/>
      <dgm:spPr/>
      <dgm:t>
        <a:bodyPr/>
        <a:lstStyle/>
        <a:p>
          <a:endParaRPr lang="en-US"/>
        </a:p>
      </dgm:t>
    </dgm:pt>
    <dgm:pt modelId="{C0500DFE-3E8C-4E92-B3BA-A7B59E7803A4}">
      <dgm:prSet/>
      <dgm:spPr>
        <a:solidFill>
          <a:srgbClr val="FF0000"/>
        </a:solidFill>
      </dgm:spPr>
      <dgm:t>
        <a:bodyPr/>
        <a:lstStyle/>
        <a:p>
          <a:r>
            <a:rPr lang="en-US"/>
            <a:t>Student Handbooks</a:t>
          </a:r>
        </a:p>
      </dgm:t>
    </dgm:pt>
    <dgm:pt modelId="{77EC7A5A-2699-4A07-90C2-C4E81BD0A207}" type="parTrans" cxnId="{CF0E1307-517C-4D38-BF52-BE8D24BFC520}">
      <dgm:prSet/>
      <dgm:spPr/>
      <dgm:t>
        <a:bodyPr/>
        <a:lstStyle/>
        <a:p>
          <a:endParaRPr lang="en-US"/>
        </a:p>
      </dgm:t>
    </dgm:pt>
    <dgm:pt modelId="{5B6F3E1A-1B15-4C01-A03B-92CA254662F6}" type="sibTrans" cxnId="{CF0E1307-517C-4D38-BF52-BE8D24BFC520}">
      <dgm:prSet/>
      <dgm:spPr/>
      <dgm:t>
        <a:bodyPr/>
        <a:lstStyle/>
        <a:p>
          <a:endParaRPr lang="en-US"/>
        </a:p>
      </dgm:t>
    </dgm:pt>
    <dgm:pt modelId="{CCA86BAB-5FC3-4F3B-B53C-9F68FC6D3BDE}">
      <dgm:prSet/>
      <dgm:spPr>
        <a:solidFill>
          <a:srgbClr val="FF0000"/>
        </a:solidFill>
      </dgm:spPr>
      <dgm:t>
        <a:bodyPr/>
        <a:lstStyle/>
        <a:p>
          <a:r>
            <a:rPr lang="en-US"/>
            <a:t>Course Crosswalk</a:t>
          </a:r>
        </a:p>
      </dgm:t>
    </dgm:pt>
    <dgm:pt modelId="{63B33F76-7E79-4112-B9DA-21316D881D07}" type="parTrans" cxnId="{2BC48C3E-4C7E-4A67-B1BB-7C292E55A8E5}">
      <dgm:prSet/>
      <dgm:spPr/>
      <dgm:t>
        <a:bodyPr/>
        <a:lstStyle/>
        <a:p>
          <a:endParaRPr lang="en-US"/>
        </a:p>
      </dgm:t>
    </dgm:pt>
    <dgm:pt modelId="{1E387674-4133-430F-8A25-FA13395AC027}" type="sibTrans" cxnId="{2BC48C3E-4C7E-4A67-B1BB-7C292E55A8E5}">
      <dgm:prSet/>
      <dgm:spPr/>
      <dgm:t>
        <a:bodyPr/>
        <a:lstStyle/>
        <a:p>
          <a:endParaRPr lang="en-US"/>
        </a:p>
      </dgm:t>
    </dgm:pt>
    <dgm:pt modelId="{8D62A563-DE3C-43FF-BE58-A1310E7674E9}">
      <dgm:prSet/>
      <dgm:spPr>
        <a:solidFill>
          <a:srgbClr val="FF0000"/>
        </a:solidFill>
      </dgm:spPr>
      <dgm:t>
        <a:bodyPr/>
        <a:lstStyle/>
        <a:p>
          <a:r>
            <a:rPr lang="en-US"/>
            <a:t>More facts about Dual Credit</a:t>
          </a:r>
        </a:p>
      </dgm:t>
    </dgm:pt>
    <dgm:pt modelId="{4358BB46-1AF6-4793-8248-3FAD09FFD8CA}" type="parTrans" cxnId="{ADE94DE7-1B64-4C02-9759-E658235BE0A4}">
      <dgm:prSet/>
      <dgm:spPr/>
      <dgm:t>
        <a:bodyPr/>
        <a:lstStyle/>
        <a:p>
          <a:endParaRPr lang="en-US"/>
        </a:p>
      </dgm:t>
    </dgm:pt>
    <dgm:pt modelId="{FE6102AC-6B93-47FD-B417-A40D75300F9C}" type="sibTrans" cxnId="{ADE94DE7-1B64-4C02-9759-E658235BE0A4}">
      <dgm:prSet/>
      <dgm:spPr/>
      <dgm:t>
        <a:bodyPr/>
        <a:lstStyle/>
        <a:p>
          <a:endParaRPr lang="en-US"/>
        </a:p>
      </dgm:t>
    </dgm:pt>
    <dgm:pt modelId="{1E599C4B-CB88-4127-8192-D8F4F5FBDE77}">
      <dgm:prSet/>
      <dgm:spPr>
        <a:solidFill>
          <a:srgbClr val="FF0000"/>
        </a:solidFill>
      </dgm:spPr>
      <dgm:t>
        <a:bodyPr/>
        <a:lstStyle/>
        <a:p>
          <a:r>
            <a:rPr lang="en-US"/>
            <a:t>Calendar of Important Dates</a:t>
          </a:r>
        </a:p>
      </dgm:t>
    </dgm:pt>
    <dgm:pt modelId="{48EAAD6F-BE35-4495-A8F5-D77290A58DA8}" type="parTrans" cxnId="{E7F18A14-4407-41EE-B837-0A9299DD5CD6}">
      <dgm:prSet/>
      <dgm:spPr/>
      <dgm:t>
        <a:bodyPr/>
        <a:lstStyle/>
        <a:p>
          <a:endParaRPr lang="en-US"/>
        </a:p>
      </dgm:t>
    </dgm:pt>
    <dgm:pt modelId="{80FAE1DC-5140-4EBA-B23E-0234030AE21F}" type="sibTrans" cxnId="{E7F18A14-4407-41EE-B837-0A9299DD5CD6}">
      <dgm:prSet/>
      <dgm:spPr/>
      <dgm:t>
        <a:bodyPr/>
        <a:lstStyle/>
        <a:p>
          <a:endParaRPr lang="en-US"/>
        </a:p>
      </dgm:t>
    </dgm:pt>
    <dgm:pt modelId="{95117FB9-DAB4-4F55-9E21-E10EFB4485DE}" type="pres">
      <dgm:prSet presAssocID="{39A4D7C1-B4A7-41D4-AA9D-DB3DA7D94BA3}" presName="linear" presStyleCnt="0">
        <dgm:presLayoutVars>
          <dgm:animLvl val="lvl"/>
          <dgm:resizeHandles val="exact"/>
        </dgm:presLayoutVars>
      </dgm:prSet>
      <dgm:spPr/>
    </dgm:pt>
    <dgm:pt modelId="{942A28FF-E0A8-4C3B-9C04-CA71EDFA9E6B}" type="pres">
      <dgm:prSet presAssocID="{4CAFC4A0-0B33-47D2-883E-A327D684D23E}" presName="parentText" presStyleLbl="node1" presStyleIdx="0" presStyleCnt="8" custLinFactNeighborX="-379">
        <dgm:presLayoutVars>
          <dgm:chMax val="0"/>
          <dgm:bulletEnabled val="1"/>
        </dgm:presLayoutVars>
      </dgm:prSet>
      <dgm:spPr/>
    </dgm:pt>
    <dgm:pt modelId="{A57C52F1-7F4A-4847-BE58-589A78C27103}" type="pres">
      <dgm:prSet presAssocID="{512A04D2-3799-44DF-B718-949AE327CE23}" presName="spacer" presStyleCnt="0"/>
      <dgm:spPr/>
    </dgm:pt>
    <dgm:pt modelId="{32124B27-579D-44BA-862D-18CC51809A60}" type="pres">
      <dgm:prSet presAssocID="{2F9AD326-D889-417F-88D0-11288FEC29B7}" presName="parentText" presStyleLbl="node1" presStyleIdx="1" presStyleCnt="8">
        <dgm:presLayoutVars>
          <dgm:chMax val="0"/>
          <dgm:bulletEnabled val="1"/>
        </dgm:presLayoutVars>
      </dgm:prSet>
      <dgm:spPr/>
    </dgm:pt>
    <dgm:pt modelId="{79E9AFB6-297A-417D-8733-0D3D032B23F2}" type="pres">
      <dgm:prSet presAssocID="{9C97749A-5934-43D5-86FD-49A64290D81E}" presName="spacer" presStyleCnt="0"/>
      <dgm:spPr/>
    </dgm:pt>
    <dgm:pt modelId="{713E7F38-0CD6-4C94-9A9F-196C3B2BAA60}" type="pres">
      <dgm:prSet presAssocID="{5548BF37-FC24-40A8-9C6C-DD72A2D75090}" presName="parentText" presStyleLbl="node1" presStyleIdx="2" presStyleCnt="8" custLinFactNeighborX="-379" custLinFactNeighborY="17778">
        <dgm:presLayoutVars>
          <dgm:chMax val="0"/>
          <dgm:bulletEnabled val="1"/>
        </dgm:presLayoutVars>
      </dgm:prSet>
      <dgm:spPr/>
    </dgm:pt>
    <dgm:pt modelId="{E7C16ED6-A395-463F-B7E2-006D8207E772}" type="pres">
      <dgm:prSet presAssocID="{55313EAF-CD7F-41B3-BA4D-31A70BF5682F}" presName="spacer" presStyleCnt="0"/>
      <dgm:spPr/>
    </dgm:pt>
    <dgm:pt modelId="{57BE01BE-2935-4557-9EFC-42647458490A}" type="pres">
      <dgm:prSet presAssocID="{0BC213EF-71B5-41FE-A7B6-98FB48DC0259}" presName="parentText" presStyleLbl="node1" presStyleIdx="3" presStyleCnt="8">
        <dgm:presLayoutVars>
          <dgm:chMax val="0"/>
          <dgm:bulletEnabled val="1"/>
        </dgm:presLayoutVars>
      </dgm:prSet>
      <dgm:spPr/>
    </dgm:pt>
    <dgm:pt modelId="{7BE63BB2-4BF0-4DDB-8028-A7DD75680124}" type="pres">
      <dgm:prSet presAssocID="{83E5AC45-DED7-4E82-BB89-B6BA48DDBBA4}" presName="spacer" presStyleCnt="0"/>
      <dgm:spPr/>
    </dgm:pt>
    <dgm:pt modelId="{D45BAEA2-8D0E-491B-837A-FD9779B98FC6}" type="pres">
      <dgm:prSet presAssocID="{C0500DFE-3E8C-4E92-B3BA-A7B59E7803A4}" presName="parentText" presStyleLbl="node1" presStyleIdx="4" presStyleCnt="8">
        <dgm:presLayoutVars>
          <dgm:chMax val="0"/>
          <dgm:bulletEnabled val="1"/>
        </dgm:presLayoutVars>
      </dgm:prSet>
      <dgm:spPr/>
    </dgm:pt>
    <dgm:pt modelId="{6D638226-A1B4-40D3-9766-97B35C00D3F9}" type="pres">
      <dgm:prSet presAssocID="{5B6F3E1A-1B15-4C01-A03B-92CA254662F6}" presName="spacer" presStyleCnt="0"/>
      <dgm:spPr/>
    </dgm:pt>
    <dgm:pt modelId="{796105C1-BFC4-42B6-A2FF-6822D7610006}" type="pres">
      <dgm:prSet presAssocID="{CCA86BAB-5FC3-4F3B-B53C-9F68FC6D3BDE}" presName="parentText" presStyleLbl="node1" presStyleIdx="5" presStyleCnt="8">
        <dgm:presLayoutVars>
          <dgm:chMax val="0"/>
          <dgm:bulletEnabled val="1"/>
        </dgm:presLayoutVars>
      </dgm:prSet>
      <dgm:spPr/>
    </dgm:pt>
    <dgm:pt modelId="{60B63F36-48D0-43C5-964F-88C2AF363DFD}" type="pres">
      <dgm:prSet presAssocID="{1E387674-4133-430F-8A25-FA13395AC027}" presName="spacer" presStyleCnt="0"/>
      <dgm:spPr/>
    </dgm:pt>
    <dgm:pt modelId="{8188830C-5214-4442-B930-A1F851D95329}" type="pres">
      <dgm:prSet presAssocID="{8D62A563-DE3C-43FF-BE58-A1310E7674E9}" presName="parentText" presStyleLbl="node1" presStyleIdx="6" presStyleCnt="8">
        <dgm:presLayoutVars>
          <dgm:chMax val="0"/>
          <dgm:bulletEnabled val="1"/>
        </dgm:presLayoutVars>
      </dgm:prSet>
      <dgm:spPr/>
    </dgm:pt>
    <dgm:pt modelId="{3A600798-C00B-4587-AC49-48F55263CC29}" type="pres">
      <dgm:prSet presAssocID="{FE6102AC-6B93-47FD-B417-A40D75300F9C}" presName="spacer" presStyleCnt="0"/>
      <dgm:spPr/>
    </dgm:pt>
    <dgm:pt modelId="{F4AB244A-8BE2-4A7F-93F0-8FA072C3A40D}" type="pres">
      <dgm:prSet presAssocID="{1E599C4B-CB88-4127-8192-D8F4F5FBDE77}" presName="parentText" presStyleLbl="node1" presStyleIdx="7" presStyleCnt="8">
        <dgm:presLayoutVars>
          <dgm:chMax val="0"/>
          <dgm:bulletEnabled val="1"/>
        </dgm:presLayoutVars>
      </dgm:prSet>
      <dgm:spPr/>
    </dgm:pt>
  </dgm:ptLst>
  <dgm:cxnLst>
    <dgm:cxn modelId="{CF0E1307-517C-4D38-BF52-BE8D24BFC520}" srcId="{39A4D7C1-B4A7-41D4-AA9D-DB3DA7D94BA3}" destId="{C0500DFE-3E8C-4E92-B3BA-A7B59E7803A4}" srcOrd="4" destOrd="0" parTransId="{77EC7A5A-2699-4A07-90C2-C4E81BD0A207}" sibTransId="{5B6F3E1A-1B15-4C01-A03B-92CA254662F6}"/>
    <dgm:cxn modelId="{754BFB0A-1202-43D0-AD38-307931D2EC1E}" type="presOf" srcId="{2F9AD326-D889-417F-88D0-11288FEC29B7}" destId="{32124B27-579D-44BA-862D-18CC51809A60}" srcOrd="0" destOrd="0" presId="urn:microsoft.com/office/officeart/2005/8/layout/vList2"/>
    <dgm:cxn modelId="{5948B10F-BB52-4F38-BB61-E051079FD2E7}" srcId="{39A4D7C1-B4A7-41D4-AA9D-DB3DA7D94BA3}" destId="{0BC213EF-71B5-41FE-A7B6-98FB48DC0259}" srcOrd="3" destOrd="0" parTransId="{A37184E9-C38D-469C-AD71-48A6FFABD4A3}" sibTransId="{83E5AC45-DED7-4E82-BB89-B6BA48DDBBA4}"/>
    <dgm:cxn modelId="{E7F18A14-4407-41EE-B837-0A9299DD5CD6}" srcId="{39A4D7C1-B4A7-41D4-AA9D-DB3DA7D94BA3}" destId="{1E599C4B-CB88-4127-8192-D8F4F5FBDE77}" srcOrd="7" destOrd="0" parTransId="{48EAAD6F-BE35-4495-A8F5-D77290A58DA8}" sibTransId="{80FAE1DC-5140-4EBA-B23E-0234030AE21F}"/>
    <dgm:cxn modelId="{90C50520-A364-475D-85B7-CBD8F55DD369}" type="presOf" srcId="{5548BF37-FC24-40A8-9C6C-DD72A2D75090}" destId="{713E7F38-0CD6-4C94-9A9F-196C3B2BAA60}" srcOrd="0" destOrd="0" presId="urn:microsoft.com/office/officeart/2005/8/layout/vList2"/>
    <dgm:cxn modelId="{37BF2A25-C1BB-458E-80DE-19F084D57F5A}" type="presOf" srcId="{39A4D7C1-B4A7-41D4-AA9D-DB3DA7D94BA3}" destId="{95117FB9-DAB4-4F55-9E21-E10EFB4485DE}" srcOrd="0" destOrd="0" presId="urn:microsoft.com/office/officeart/2005/8/layout/vList2"/>
    <dgm:cxn modelId="{03D5E135-C718-4243-846C-7063A1F7FB3C}" srcId="{39A4D7C1-B4A7-41D4-AA9D-DB3DA7D94BA3}" destId="{5548BF37-FC24-40A8-9C6C-DD72A2D75090}" srcOrd="2" destOrd="0" parTransId="{FBEA52FE-7D8D-4C35-9CAE-96AAFEB8CCC6}" sibTransId="{55313EAF-CD7F-41B3-BA4D-31A70BF5682F}"/>
    <dgm:cxn modelId="{2BC48C3E-4C7E-4A67-B1BB-7C292E55A8E5}" srcId="{39A4D7C1-B4A7-41D4-AA9D-DB3DA7D94BA3}" destId="{CCA86BAB-5FC3-4F3B-B53C-9F68FC6D3BDE}" srcOrd="5" destOrd="0" parTransId="{63B33F76-7E79-4112-B9DA-21316D881D07}" sibTransId="{1E387674-4133-430F-8A25-FA13395AC027}"/>
    <dgm:cxn modelId="{90D77E5D-D861-4302-86BA-CB684C2D10D1}" type="presOf" srcId="{CCA86BAB-5FC3-4F3B-B53C-9F68FC6D3BDE}" destId="{796105C1-BFC4-42B6-A2FF-6822D7610006}" srcOrd="0" destOrd="0" presId="urn:microsoft.com/office/officeart/2005/8/layout/vList2"/>
    <dgm:cxn modelId="{45FF3847-5471-42B3-AF0A-1B6B74017B38}" type="presOf" srcId="{8D62A563-DE3C-43FF-BE58-A1310E7674E9}" destId="{8188830C-5214-4442-B930-A1F851D95329}" srcOrd="0" destOrd="0" presId="urn:microsoft.com/office/officeart/2005/8/layout/vList2"/>
    <dgm:cxn modelId="{D6E52A6F-F607-4599-A5A8-AE421B006AFF}" type="presOf" srcId="{0BC213EF-71B5-41FE-A7B6-98FB48DC0259}" destId="{57BE01BE-2935-4557-9EFC-42647458490A}" srcOrd="0" destOrd="0" presId="urn:microsoft.com/office/officeart/2005/8/layout/vList2"/>
    <dgm:cxn modelId="{57364D86-E336-4598-8E4F-4BD7E02FB5A1}" type="presOf" srcId="{C0500DFE-3E8C-4E92-B3BA-A7B59E7803A4}" destId="{D45BAEA2-8D0E-491B-837A-FD9779B98FC6}" srcOrd="0" destOrd="0" presId="urn:microsoft.com/office/officeart/2005/8/layout/vList2"/>
    <dgm:cxn modelId="{95256387-D7B6-4FD5-8B91-C0245FFB4828}" srcId="{39A4D7C1-B4A7-41D4-AA9D-DB3DA7D94BA3}" destId="{4CAFC4A0-0B33-47D2-883E-A327D684D23E}" srcOrd="0" destOrd="0" parTransId="{FEC52D00-FC16-41A7-A122-118049E4A08F}" sibTransId="{512A04D2-3799-44DF-B718-949AE327CE23}"/>
    <dgm:cxn modelId="{5828B0BC-0D1C-435D-A0AF-69888F6ECFBA}" type="presOf" srcId="{4CAFC4A0-0B33-47D2-883E-A327D684D23E}" destId="{942A28FF-E0A8-4C3B-9C04-CA71EDFA9E6B}" srcOrd="0" destOrd="0" presId="urn:microsoft.com/office/officeart/2005/8/layout/vList2"/>
    <dgm:cxn modelId="{2A5BB7D3-A8D9-49CF-B660-FDF3567B0CB4}" srcId="{39A4D7C1-B4A7-41D4-AA9D-DB3DA7D94BA3}" destId="{2F9AD326-D889-417F-88D0-11288FEC29B7}" srcOrd="1" destOrd="0" parTransId="{2378200A-D688-4F14-8085-C0FE8525610B}" sibTransId="{9C97749A-5934-43D5-86FD-49A64290D81E}"/>
    <dgm:cxn modelId="{ADE94DE7-1B64-4C02-9759-E658235BE0A4}" srcId="{39A4D7C1-B4A7-41D4-AA9D-DB3DA7D94BA3}" destId="{8D62A563-DE3C-43FF-BE58-A1310E7674E9}" srcOrd="6" destOrd="0" parTransId="{4358BB46-1AF6-4793-8248-3FAD09FFD8CA}" sibTransId="{FE6102AC-6B93-47FD-B417-A40D75300F9C}"/>
    <dgm:cxn modelId="{B071B7ED-0C14-4DA9-A025-D10B0CF1CCD5}" type="presOf" srcId="{1E599C4B-CB88-4127-8192-D8F4F5FBDE77}" destId="{F4AB244A-8BE2-4A7F-93F0-8FA072C3A40D}" srcOrd="0" destOrd="0" presId="urn:microsoft.com/office/officeart/2005/8/layout/vList2"/>
    <dgm:cxn modelId="{FE87B4B0-DB2F-4EBC-8989-1888C34001E2}" type="presParOf" srcId="{95117FB9-DAB4-4F55-9E21-E10EFB4485DE}" destId="{942A28FF-E0A8-4C3B-9C04-CA71EDFA9E6B}" srcOrd="0" destOrd="0" presId="urn:microsoft.com/office/officeart/2005/8/layout/vList2"/>
    <dgm:cxn modelId="{2FEDF3FB-844C-4331-B3A3-CEB52CEEDE14}" type="presParOf" srcId="{95117FB9-DAB4-4F55-9E21-E10EFB4485DE}" destId="{A57C52F1-7F4A-4847-BE58-589A78C27103}" srcOrd="1" destOrd="0" presId="urn:microsoft.com/office/officeart/2005/8/layout/vList2"/>
    <dgm:cxn modelId="{464FCB62-68CC-4DC4-8673-CAA0328B7D2A}" type="presParOf" srcId="{95117FB9-DAB4-4F55-9E21-E10EFB4485DE}" destId="{32124B27-579D-44BA-862D-18CC51809A60}" srcOrd="2" destOrd="0" presId="urn:microsoft.com/office/officeart/2005/8/layout/vList2"/>
    <dgm:cxn modelId="{3CC662D2-FFD4-4AB3-B604-037B938D5ADA}" type="presParOf" srcId="{95117FB9-DAB4-4F55-9E21-E10EFB4485DE}" destId="{79E9AFB6-297A-417D-8733-0D3D032B23F2}" srcOrd="3" destOrd="0" presId="urn:microsoft.com/office/officeart/2005/8/layout/vList2"/>
    <dgm:cxn modelId="{CF78FAEA-5270-4E0C-9445-BB92EE2BF5D1}" type="presParOf" srcId="{95117FB9-DAB4-4F55-9E21-E10EFB4485DE}" destId="{713E7F38-0CD6-4C94-9A9F-196C3B2BAA60}" srcOrd="4" destOrd="0" presId="urn:microsoft.com/office/officeart/2005/8/layout/vList2"/>
    <dgm:cxn modelId="{E5D12BA1-6B38-4D00-95CC-802637D6F847}" type="presParOf" srcId="{95117FB9-DAB4-4F55-9E21-E10EFB4485DE}" destId="{E7C16ED6-A395-463F-B7E2-006D8207E772}" srcOrd="5" destOrd="0" presId="urn:microsoft.com/office/officeart/2005/8/layout/vList2"/>
    <dgm:cxn modelId="{FEEC2C2A-1891-43F0-A30C-31526A4292E4}" type="presParOf" srcId="{95117FB9-DAB4-4F55-9E21-E10EFB4485DE}" destId="{57BE01BE-2935-4557-9EFC-42647458490A}" srcOrd="6" destOrd="0" presId="urn:microsoft.com/office/officeart/2005/8/layout/vList2"/>
    <dgm:cxn modelId="{24AA75B0-6800-4325-8B11-58506F167120}" type="presParOf" srcId="{95117FB9-DAB4-4F55-9E21-E10EFB4485DE}" destId="{7BE63BB2-4BF0-4DDB-8028-A7DD75680124}" srcOrd="7" destOrd="0" presId="urn:microsoft.com/office/officeart/2005/8/layout/vList2"/>
    <dgm:cxn modelId="{438D1A1E-B2B6-45E1-9EC9-923B0F4AA5F5}" type="presParOf" srcId="{95117FB9-DAB4-4F55-9E21-E10EFB4485DE}" destId="{D45BAEA2-8D0E-491B-837A-FD9779B98FC6}" srcOrd="8" destOrd="0" presId="urn:microsoft.com/office/officeart/2005/8/layout/vList2"/>
    <dgm:cxn modelId="{6464045F-9B35-49C9-9F71-65AFB70C2FD5}" type="presParOf" srcId="{95117FB9-DAB4-4F55-9E21-E10EFB4485DE}" destId="{6D638226-A1B4-40D3-9766-97B35C00D3F9}" srcOrd="9" destOrd="0" presId="urn:microsoft.com/office/officeart/2005/8/layout/vList2"/>
    <dgm:cxn modelId="{DE768C28-170B-4A9D-B042-C77A492A1BF9}" type="presParOf" srcId="{95117FB9-DAB4-4F55-9E21-E10EFB4485DE}" destId="{796105C1-BFC4-42B6-A2FF-6822D7610006}" srcOrd="10" destOrd="0" presId="urn:microsoft.com/office/officeart/2005/8/layout/vList2"/>
    <dgm:cxn modelId="{71DED8AD-B8DF-4DBF-BC9F-B3C9BD9E1F05}" type="presParOf" srcId="{95117FB9-DAB4-4F55-9E21-E10EFB4485DE}" destId="{60B63F36-48D0-43C5-964F-88C2AF363DFD}" srcOrd="11" destOrd="0" presId="urn:microsoft.com/office/officeart/2005/8/layout/vList2"/>
    <dgm:cxn modelId="{B88D9722-FB76-47FC-A0E2-E51F41A2676E}" type="presParOf" srcId="{95117FB9-DAB4-4F55-9E21-E10EFB4485DE}" destId="{8188830C-5214-4442-B930-A1F851D95329}" srcOrd="12" destOrd="0" presId="urn:microsoft.com/office/officeart/2005/8/layout/vList2"/>
    <dgm:cxn modelId="{1841A09C-3062-4E9B-9C7A-7CB1E482ED97}" type="presParOf" srcId="{95117FB9-DAB4-4F55-9E21-E10EFB4485DE}" destId="{3A600798-C00B-4587-AC49-48F55263CC29}" srcOrd="13" destOrd="0" presId="urn:microsoft.com/office/officeart/2005/8/layout/vList2"/>
    <dgm:cxn modelId="{26FFE910-EF69-40E9-BF13-94C8C950DA4A}" type="presParOf" srcId="{95117FB9-DAB4-4F55-9E21-E10EFB4485DE}" destId="{F4AB244A-8BE2-4A7F-93F0-8FA072C3A40D}"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F769D-9CEA-4F0D-95BF-F4283D7829A2}">
      <dsp:nvSpPr>
        <dsp:cNvPr id="0" name=""/>
        <dsp:cNvSpPr/>
      </dsp:nvSpPr>
      <dsp:spPr>
        <a:xfrm>
          <a:off x="0" y="416944"/>
          <a:ext cx="10547286" cy="959400"/>
        </a:xfrm>
        <a:prstGeom prst="roundRect">
          <a:avLst/>
        </a:prstGeom>
        <a:solidFill>
          <a:srgbClr val="FF00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i="1" kern="1200" baseline="0" dirty="0"/>
            <a:t>TVCC Dual Credit Student Meeting</a:t>
          </a:r>
          <a:endParaRPr lang="en-US" sz="4000" kern="1200" dirty="0"/>
        </a:p>
      </dsp:txBody>
      <dsp:txXfrm>
        <a:off x="46834" y="463778"/>
        <a:ext cx="10453618" cy="865732"/>
      </dsp:txXfrm>
    </dsp:sp>
    <dsp:sp modelId="{1C968F93-C361-4913-80A1-233E2B477C4D}">
      <dsp:nvSpPr>
        <dsp:cNvPr id="0" name=""/>
        <dsp:cNvSpPr/>
      </dsp:nvSpPr>
      <dsp:spPr>
        <a:xfrm>
          <a:off x="0" y="1345394"/>
          <a:ext cx="10547286" cy="959400"/>
        </a:xfrm>
        <a:prstGeom prst="roundRect">
          <a:avLst/>
        </a:prstGeom>
        <a:solidFill>
          <a:srgbClr val="FF00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i="1" kern="1200" baseline="0" dirty="0"/>
            <a:t>Mary Helen Kelm – Director of Dual Credit</a:t>
          </a:r>
          <a:endParaRPr lang="en-US" sz="4000" kern="1200" dirty="0"/>
        </a:p>
      </dsp:txBody>
      <dsp:txXfrm>
        <a:off x="46834" y="1392228"/>
        <a:ext cx="10453618" cy="865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E4E5B-9C6E-47FB-985C-90FE5A8CA8D9}">
      <dsp:nvSpPr>
        <dsp:cNvPr id="0" name=""/>
        <dsp:cNvSpPr/>
      </dsp:nvSpPr>
      <dsp:spPr>
        <a:xfrm>
          <a:off x="0" y="37999"/>
          <a:ext cx="11556318" cy="1029600"/>
        </a:xfrm>
        <a:prstGeom prst="roundRect">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Provides a challenge for those students who want it.</a:t>
          </a:r>
        </a:p>
      </dsp:txBody>
      <dsp:txXfrm>
        <a:off x="50261" y="88260"/>
        <a:ext cx="11455796" cy="929078"/>
      </dsp:txXfrm>
    </dsp:sp>
    <dsp:sp modelId="{37460678-85C4-49BD-B348-7D06CF57F5CB}">
      <dsp:nvSpPr>
        <dsp:cNvPr id="0" name=""/>
        <dsp:cNvSpPr/>
      </dsp:nvSpPr>
      <dsp:spPr>
        <a:xfrm>
          <a:off x="0" y="1199902"/>
          <a:ext cx="11556318" cy="1029600"/>
        </a:xfrm>
        <a:prstGeom prst="roundRect">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Shortens the time for completion of a degree or certificate, </a:t>
          </a:r>
          <a:r>
            <a:rPr lang="en-US" sz="2000" u="sng" kern="1200" dirty="0"/>
            <a:t>while assisting in the transition to college</a:t>
          </a:r>
          <a:r>
            <a:rPr lang="en-US" sz="2000" kern="1200" dirty="0"/>
            <a:t>. </a:t>
          </a:r>
        </a:p>
      </dsp:txBody>
      <dsp:txXfrm>
        <a:off x="50261" y="1250163"/>
        <a:ext cx="11455796" cy="929078"/>
      </dsp:txXfrm>
    </dsp:sp>
    <dsp:sp modelId="{3EE4B2DF-4844-45A4-89DB-69686CB8FB62}">
      <dsp:nvSpPr>
        <dsp:cNvPr id="0" name=""/>
        <dsp:cNvSpPr/>
      </dsp:nvSpPr>
      <dsp:spPr>
        <a:xfrm>
          <a:off x="0" y="2413999"/>
          <a:ext cx="11556318" cy="1029600"/>
        </a:xfrm>
        <a:prstGeom prst="roundRect">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Reduces the cost of higher education.</a:t>
          </a:r>
        </a:p>
      </dsp:txBody>
      <dsp:txXfrm>
        <a:off x="50261" y="2464260"/>
        <a:ext cx="11455796" cy="929078"/>
      </dsp:txXfrm>
    </dsp:sp>
    <dsp:sp modelId="{296C04A8-42FD-4740-83F8-D95758D770BD}">
      <dsp:nvSpPr>
        <dsp:cNvPr id="0" name=""/>
        <dsp:cNvSpPr/>
      </dsp:nvSpPr>
      <dsp:spPr>
        <a:xfrm>
          <a:off x="0" y="3601999"/>
          <a:ext cx="11556318" cy="1029600"/>
        </a:xfrm>
        <a:prstGeom prst="roundRect">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 </a:t>
          </a:r>
          <a:r>
            <a:rPr lang="en-US" sz="2400" kern="1200" dirty="0"/>
            <a:t>Graduates can enter the workforce sooner.</a:t>
          </a:r>
        </a:p>
      </dsp:txBody>
      <dsp:txXfrm>
        <a:off x="50261" y="3652260"/>
        <a:ext cx="11455796" cy="929078"/>
      </dsp:txXfrm>
    </dsp:sp>
    <dsp:sp modelId="{17D4C396-369F-497A-8A9B-B4FCC09D436A}">
      <dsp:nvSpPr>
        <dsp:cNvPr id="0" name=""/>
        <dsp:cNvSpPr/>
      </dsp:nvSpPr>
      <dsp:spPr>
        <a:xfrm>
          <a:off x="0" y="4789999"/>
          <a:ext cx="11556318" cy="1029600"/>
        </a:xfrm>
        <a:prstGeom prst="roundRect">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Students gain confidence in their educational abilities.</a:t>
          </a:r>
        </a:p>
      </dsp:txBody>
      <dsp:txXfrm>
        <a:off x="50261" y="4840260"/>
        <a:ext cx="11455796" cy="929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4BF4B-6D1F-44B3-A639-8EF807B95A5C}">
      <dsp:nvSpPr>
        <dsp:cNvPr id="0" name=""/>
        <dsp:cNvSpPr/>
      </dsp:nvSpPr>
      <dsp:spPr>
        <a:xfrm>
          <a:off x="0" y="80618"/>
          <a:ext cx="5990135" cy="1208244"/>
        </a:xfrm>
        <a:prstGeom prst="roundRect">
          <a:avLst/>
        </a:prstGeom>
        <a:solidFill>
          <a:srgbClr val="FF00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Associate’s Degree</a:t>
          </a:r>
          <a:endParaRPr lang="en-US" sz="3100" kern="1200"/>
        </a:p>
      </dsp:txBody>
      <dsp:txXfrm>
        <a:off x="58982" y="139600"/>
        <a:ext cx="5872171" cy="1090280"/>
      </dsp:txXfrm>
    </dsp:sp>
    <dsp:sp modelId="{DA6538AA-3FC7-473B-BC5E-84A439CE0E02}">
      <dsp:nvSpPr>
        <dsp:cNvPr id="0" name=""/>
        <dsp:cNvSpPr/>
      </dsp:nvSpPr>
      <dsp:spPr>
        <a:xfrm>
          <a:off x="0" y="1378142"/>
          <a:ext cx="5990135" cy="1208244"/>
        </a:xfrm>
        <a:prstGeom prst="roundRect">
          <a:avLst/>
        </a:prstGeom>
        <a:solidFill>
          <a:srgbClr val="FF00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Core Complete</a:t>
          </a:r>
          <a:endParaRPr lang="en-US" sz="3100" kern="1200"/>
        </a:p>
      </dsp:txBody>
      <dsp:txXfrm>
        <a:off x="58982" y="1437124"/>
        <a:ext cx="5872171" cy="1090280"/>
      </dsp:txXfrm>
    </dsp:sp>
    <dsp:sp modelId="{5D8E520D-46D6-4816-A7AE-13C6B069B9A8}">
      <dsp:nvSpPr>
        <dsp:cNvPr id="0" name=""/>
        <dsp:cNvSpPr/>
      </dsp:nvSpPr>
      <dsp:spPr>
        <a:xfrm>
          <a:off x="0" y="2675667"/>
          <a:ext cx="5990135" cy="1208244"/>
        </a:xfrm>
        <a:prstGeom prst="roundRect">
          <a:avLst/>
        </a:prstGeom>
        <a:solidFill>
          <a:srgbClr val="FF00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dirty="0"/>
            <a:t>A few credits to take with me to another institution</a:t>
          </a:r>
          <a:endParaRPr lang="en-US" sz="3100" kern="1200" dirty="0"/>
        </a:p>
      </dsp:txBody>
      <dsp:txXfrm>
        <a:off x="58982" y="2734649"/>
        <a:ext cx="5872171" cy="1090280"/>
      </dsp:txXfrm>
    </dsp:sp>
    <dsp:sp modelId="{E87D9ED3-7567-4ADA-9E5F-7AA831F20F5A}">
      <dsp:nvSpPr>
        <dsp:cNvPr id="0" name=""/>
        <dsp:cNvSpPr/>
      </dsp:nvSpPr>
      <dsp:spPr>
        <a:xfrm>
          <a:off x="0" y="3973191"/>
          <a:ext cx="5990135" cy="1208244"/>
        </a:xfrm>
        <a:prstGeom prst="roundRect">
          <a:avLst/>
        </a:prstGeom>
        <a:solidFill>
          <a:srgbClr val="FF00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A workforce certificate</a:t>
          </a:r>
          <a:endParaRPr lang="en-US" sz="3100" kern="1200"/>
        </a:p>
      </dsp:txBody>
      <dsp:txXfrm>
        <a:off x="58982" y="4032173"/>
        <a:ext cx="5872171" cy="1090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9E4AA-D850-444E-B2EF-2E4E2D498CF4}">
      <dsp:nvSpPr>
        <dsp:cNvPr id="0" name=""/>
        <dsp:cNvSpPr/>
      </dsp:nvSpPr>
      <dsp:spPr>
        <a:xfrm>
          <a:off x="981886" y="69258"/>
          <a:ext cx="750673" cy="7506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BCA7C-5459-4545-84A0-D62224AC7969}">
      <dsp:nvSpPr>
        <dsp:cNvPr id="0" name=""/>
        <dsp:cNvSpPr/>
      </dsp:nvSpPr>
      <dsp:spPr>
        <a:xfrm>
          <a:off x="523141" y="1451864"/>
          <a:ext cx="1668164" cy="283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baseline="0"/>
            <a:t>Each home/family signs a Partnership agreement with TVCC</a:t>
          </a:r>
          <a:endParaRPr lang="en-US" sz="1800" b="1" kern="1200" dirty="0"/>
        </a:p>
      </dsp:txBody>
      <dsp:txXfrm>
        <a:off x="523141" y="1451864"/>
        <a:ext cx="1668164" cy="2830215"/>
      </dsp:txXfrm>
    </dsp:sp>
    <dsp:sp modelId="{210DAF1C-8D44-4A44-B887-9A013AE54F62}">
      <dsp:nvSpPr>
        <dsp:cNvPr id="0" name=""/>
        <dsp:cNvSpPr/>
      </dsp:nvSpPr>
      <dsp:spPr>
        <a:xfrm>
          <a:off x="2941979" y="69258"/>
          <a:ext cx="750673" cy="7506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C1414D-E204-4D4B-854C-6A2C913580D6}">
      <dsp:nvSpPr>
        <dsp:cNvPr id="0" name=""/>
        <dsp:cNvSpPr/>
      </dsp:nvSpPr>
      <dsp:spPr>
        <a:xfrm>
          <a:off x="2483234" y="1451864"/>
          <a:ext cx="1668164" cy="283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baseline="0"/>
            <a:t>A parent or guardian serves as the HS counselor and is responsible for helping the student with all registration processes</a:t>
          </a:r>
          <a:r>
            <a:rPr lang="en-US" sz="1100" kern="1200" baseline="0"/>
            <a:t>.</a:t>
          </a:r>
          <a:endParaRPr lang="en-US" sz="1100" kern="1200" dirty="0"/>
        </a:p>
      </dsp:txBody>
      <dsp:txXfrm>
        <a:off x="2483234" y="1451864"/>
        <a:ext cx="1668164" cy="2830215"/>
      </dsp:txXfrm>
    </dsp:sp>
    <dsp:sp modelId="{70D84439-83C5-44AF-A0F8-A483CFDF5716}">
      <dsp:nvSpPr>
        <dsp:cNvPr id="0" name=""/>
        <dsp:cNvSpPr/>
      </dsp:nvSpPr>
      <dsp:spPr>
        <a:xfrm>
          <a:off x="4902071" y="69258"/>
          <a:ext cx="750673" cy="7506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E223AD-A5F0-425F-866E-AF014647B418}">
      <dsp:nvSpPr>
        <dsp:cNvPr id="0" name=""/>
        <dsp:cNvSpPr/>
      </dsp:nvSpPr>
      <dsp:spPr>
        <a:xfrm>
          <a:off x="4443326" y="1451864"/>
          <a:ext cx="1668164" cy="283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baseline="0"/>
            <a:t>The same admission requirements apply for all dual credit students</a:t>
          </a:r>
          <a:r>
            <a:rPr lang="en-US" sz="1500" kern="1200" baseline="0"/>
            <a:t>.</a:t>
          </a:r>
          <a:endParaRPr lang="en-US" sz="1500" kern="1200" dirty="0"/>
        </a:p>
      </dsp:txBody>
      <dsp:txXfrm>
        <a:off x="4443326" y="1451864"/>
        <a:ext cx="1668164" cy="2830215"/>
      </dsp:txXfrm>
    </dsp:sp>
    <dsp:sp modelId="{0A1FD76E-DFFB-420D-887E-DD94470AEE01}">
      <dsp:nvSpPr>
        <dsp:cNvPr id="0" name=""/>
        <dsp:cNvSpPr/>
      </dsp:nvSpPr>
      <dsp:spPr>
        <a:xfrm>
          <a:off x="6862164" y="69258"/>
          <a:ext cx="750673" cy="7506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93DD0-C21A-42F5-8309-97B4A53621D9}">
      <dsp:nvSpPr>
        <dsp:cNvPr id="0" name=""/>
        <dsp:cNvSpPr/>
      </dsp:nvSpPr>
      <dsp:spPr>
        <a:xfrm>
          <a:off x="6403419" y="1451864"/>
          <a:ext cx="1668164" cy="283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baseline="0"/>
            <a:t>Homeschool students are eligible for the same tuition waiver and Murchison award that is available for our ISD and private school students</a:t>
          </a:r>
          <a:r>
            <a:rPr lang="en-US" sz="1600" kern="1200" baseline="0"/>
            <a:t>.  </a:t>
          </a:r>
          <a:endParaRPr lang="en-US" sz="1600" kern="1200" dirty="0"/>
        </a:p>
      </dsp:txBody>
      <dsp:txXfrm>
        <a:off x="6403419" y="1451864"/>
        <a:ext cx="1668164" cy="28302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28FF-E0A8-4C3B-9C04-CA71EDFA9E6B}">
      <dsp:nvSpPr>
        <dsp:cNvPr id="0" name=""/>
        <dsp:cNvSpPr/>
      </dsp:nvSpPr>
      <dsp:spPr>
        <a:xfrm>
          <a:off x="0" y="1075861"/>
          <a:ext cx="5692607" cy="455715"/>
        </a:xfrm>
        <a:prstGeom prst="roundRect">
          <a:avLst/>
        </a:prstGeom>
        <a:solidFill>
          <a:srgbClr val="FF00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Contents of this power point presentation</a:t>
          </a:r>
        </a:p>
      </dsp:txBody>
      <dsp:txXfrm>
        <a:off x="22246" y="1098107"/>
        <a:ext cx="5648115" cy="411223"/>
      </dsp:txXfrm>
    </dsp:sp>
    <dsp:sp modelId="{32124B27-579D-44BA-862D-18CC51809A60}">
      <dsp:nvSpPr>
        <dsp:cNvPr id="0" name=""/>
        <dsp:cNvSpPr/>
      </dsp:nvSpPr>
      <dsp:spPr>
        <a:xfrm>
          <a:off x="0" y="1586296"/>
          <a:ext cx="5692607" cy="455715"/>
        </a:xfrm>
        <a:prstGeom prst="roundRect">
          <a:avLst/>
        </a:prstGeom>
        <a:solidFill>
          <a:srgbClr val="FF00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Tabs for parents, students and school counselors</a:t>
          </a:r>
        </a:p>
      </dsp:txBody>
      <dsp:txXfrm>
        <a:off x="22246" y="1608542"/>
        <a:ext cx="5648115" cy="411223"/>
      </dsp:txXfrm>
    </dsp:sp>
    <dsp:sp modelId="{713E7F38-0CD6-4C94-9A9F-196C3B2BAA60}">
      <dsp:nvSpPr>
        <dsp:cNvPr id="0" name=""/>
        <dsp:cNvSpPr/>
      </dsp:nvSpPr>
      <dsp:spPr>
        <a:xfrm>
          <a:off x="0" y="2106459"/>
          <a:ext cx="5692607" cy="455715"/>
        </a:xfrm>
        <a:prstGeom prst="roundRect">
          <a:avLst/>
        </a:prstGeom>
        <a:solidFill>
          <a:srgbClr val="FF00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Dual Credit Student Orientation</a:t>
          </a:r>
        </a:p>
      </dsp:txBody>
      <dsp:txXfrm>
        <a:off x="22246" y="2128705"/>
        <a:ext cx="5648115" cy="411223"/>
      </dsp:txXfrm>
    </dsp:sp>
    <dsp:sp modelId="{57BE01BE-2935-4557-9EFC-42647458490A}">
      <dsp:nvSpPr>
        <dsp:cNvPr id="0" name=""/>
        <dsp:cNvSpPr/>
      </dsp:nvSpPr>
      <dsp:spPr>
        <a:xfrm>
          <a:off x="0" y="2607166"/>
          <a:ext cx="5692607" cy="455715"/>
        </a:xfrm>
        <a:prstGeom prst="roundRect">
          <a:avLst/>
        </a:prstGeom>
        <a:solidFill>
          <a:srgbClr val="FF00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Forms</a:t>
          </a:r>
        </a:p>
      </dsp:txBody>
      <dsp:txXfrm>
        <a:off x="22246" y="2629412"/>
        <a:ext cx="5648115" cy="411223"/>
      </dsp:txXfrm>
    </dsp:sp>
    <dsp:sp modelId="{D45BAEA2-8D0E-491B-837A-FD9779B98FC6}">
      <dsp:nvSpPr>
        <dsp:cNvPr id="0" name=""/>
        <dsp:cNvSpPr/>
      </dsp:nvSpPr>
      <dsp:spPr>
        <a:xfrm>
          <a:off x="0" y="3117601"/>
          <a:ext cx="5692607" cy="455715"/>
        </a:xfrm>
        <a:prstGeom prst="roundRect">
          <a:avLst/>
        </a:prstGeom>
        <a:solidFill>
          <a:srgbClr val="FF00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Student Handbooks</a:t>
          </a:r>
        </a:p>
      </dsp:txBody>
      <dsp:txXfrm>
        <a:off x="22246" y="3139847"/>
        <a:ext cx="5648115" cy="411223"/>
      </dsp:txXfrm>
    </dsp:sp>
    <dsp:sp modelId="{796105C1-BFC4-42B6-A2FF-6822D7610006}">
      <dsp:nvSpPr>
        <dsp:cNvPr id="0" name=""/>
        <dsp:cNvSpPr/>
      </dsp:nvSpPr>
      <dsp:spPr>
        <a:xfrm>
          <a:off x="0" y="3628036"/>
          <a:ext cx="5692607" cy="455715"/>
        </a:xfrm>
        <a:prstGeom prst="roundRect">
          <a:avLst/>
        </a:prstGeom>
        <a:solidFill>
          <a:srgbClr val="FF00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Course Crosswalk</a:t>
          </a:r>
        </a:p>
      </dsp:txBody>
      <dsp:txXfrm>
        <a:off x="22246" y="3650282"/>
        <a:ext cx="5648115" cy="411223"/>
      </dsp:txXfrm>
    </dsp:sp>
    <dsp:sp modelId="{8188830C-5214-4442-B930-A1F851D95329}">
      <dsp:nvSpPr>
        <dsp:cNvPr id="0" name=""/>
        <dsp:cNvSpPr/>
      </dsp:nvSpPr>
      <dsp:spPr>
        <a:xfrm>
          <a:off x="0" y="4138471"/>
          <a:ext cx="5692607" cy="455715"/>
        </a:xfrm>
        <a:prstGeom prst="roundRect">
          <a:avLst/>
        </a:prstGeom>
        <a:solidFill>
          <a:srgbClr val="FF00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More facts about Dual Credit</a:t>
          </a:r>
        </a:p>
      </dsp:txBody>
      <dsp:txXfrm>
        <a:off x="22246" y="4160717"/>
        <a:ext cx="5648115" cy="411223"/>
      </dsp:txXfrm>
    </dsp:sp>
    <dsp:sp modelId="{F4AB244A-8BE2-4A7F-93F0-8FA072C3A40D}">
      <dsp:nvSpPr>
        <dsp:cNvPr id="0" name=""/>
        <dsp:cNvSpPr/>
      </dsp:nvSpPr>
      <dsp:spPr>
        <a:xfrm>
          <a:off x="0" y="4648905"/>
          <a:ext cx="5692607" cy="455715"/>
        </a:xfrm>
        <a:prstGeom prst="roundRect">
          <a:avLst/>
        </a:prstGeom>
        <a:solidFill>
          <a:srgbClr val="FF00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Calendar of Important Dates</a:t>
          </a:r>
        </a:p>
      </dsp:txBody>
      <dsp:txXfrm>
        <a:off x="22246" y="4671151"/>
        <a:ext cx="5648115" cy="4112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956EB4ED-812E-4C9C-BDD7-0AD8DF6214D7}" type="datetimeFigureOut">
              <a:rPr lang="en-US" smtClean="0"/>
              <a:t>5/16/2024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1F4E44C3-D26E-4A34-8980-E12FD89E16B3}" type="slidenum">
              <a:rPr lang="en-US" smtClean="0"/>
              <a:t>‹#›</a:t>
            </a:fld>
            <a:endParaRPr lang="en-US" dirty="0"/>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025414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EB4ED-812E-4C9C-BDD7-0AD8DF6214D7}" type="datetimeFigureOut">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E44C3-D26E-4A34-8980-E12FD89E16B3}" type="slidenum">
              <a:rPr lang="en-US" smtClean="0"/>
              <a:t>‹#›</a:t>
            </a:fld>
            <a:endParaRPr lang="en-US" dirty="0"/>
          </a:p>
        </p:txBody>
      </p:sp>
    </p:spTree>
    <p:extLst>
      <p:ext uri="{BB962C8B-B14F-4D97-AF65-F5344CB8AC3E}">
        <p14:creationId xmlns:p14="http://schemas.microsoft.com/office/powerpoint/2010/main" val="277212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EB4ED-812E-4C9C-BDD7-0AD8DF6214D7}" type="datetimeFigureOut">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E44C3-D26E-4A34-8980-E12FD89E16B3}" type="slidenum">
              <a:rPr lang="en-US" smtClean="0"/>
              <a:t>‹#›</a:t>
            </a:fld>
            <a:endParaRPr lang="en-US" dirty="0"/>
          </a:p>
        </p:txBody>
      </p:sp>
    </p:spTree>
    <p:extLst>
      <p:ext uri="{BB962C8B-B14F-4D97-AF65-F5344CB8AC3E}">
        <p14:creationId xmlns:p14="http://schemas.microsoft.com/office/powerpoint/2010/main" val="414850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EB4ED-812E-4C9C-BDD7-0AD8DF6214D7}" type="datetimeFigureOut">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E44C3-D26E-4A34-8980-E12FD89E16B3}" type="slidenum">
              <a:rPr lang="en-US" smtClean="0"/>
              <a:t>‹#›</a:t>
            </a:fld>
            <a:endParaRPr lang="en-US" dirty="0"/>
          </a:p>
        </p:txBody>
      </p:sp>
    </p:spTree>
    <p:extLst>
      <p:ext uri="{BB962C8B-B14F-4D97-AF65-F5344CB8AC3E}">
        <p14:creationId xmlns:p14="http://schemas.microsoft.com/office/powerpoint/2010/main" val="69240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6EB4ED-812E-4C9C-BDD7-0AD8DF6214D7}" type="datetimeFigureOut">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E44C3-D26E-4A34-8980-E12FD89E16B3}" type="slidenum">
              <a:rPr lang="en-US" smtClean="0"/>
              <a:t>‹#›</a:t>
            </a:fld>
            <a:endParaRPr lang="en-US" dirty="0"/>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3988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6EB4ED-812E-4C9C-BDD7-0AD8DF6214D7}" type="datetimeFigureOut">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4E44C3-D26E-4A34-8980-E12FD89E16B3}" type="slidenum">
              <a:rPr lang="en-US" smtClean="0"/>
              <a:t>‹#›</a:t>
            </a:fld>
            <a:endParaRPr lang="en-US" dirty="0"/>
          </a:p>
        </p:txBody>
      </p:sp>
    </p:spTree>
    <p:extLst>
      <p:ext uri="{BB962C8B-B14F-4D97-AF65-F5344CB8AC3E}">
        <p14:creationId xmlns:p14="http://schemas.microsoft.com/office/powerpoint/2010/main" val="184059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6EB4ED-812E-4C9C-BDD7-0AD8DF6214D7}" type="datetimeFigureOut">
              <a:rPr lang="en-US" smtClean="0"/>
              <a:t>5/16/2024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4E44C3-D26E-4A34-8980-E12FD89E16B3}" type="slidenum">
              <a:rPr lang="en-US" smtClean="0"/>
              <a:t>‹#›</a:t>
            </a:fld>
            <a:endParaRPr lang="en-US" dirty="0"/>
          </a:p>
        </p:txBody>
      </p:sp>
    </p:spTree>
    <p:extLst>
      <p:ext uri="{BB962C8B-B14F-4D97-AF65-F5344CB8AC3E}">
        <p14:creationId xmlns:p14="http://schemas.microsoft.com/office/powerpoint/2010/main" val="306849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6EB4ED-812E-4C9C-BDD7-0AD8DF6214D7}" type="datetimeFigureOut">
              <a:rPr lang="en-US" smtClean="0"/>
              <a:t>5/16/2024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4E44C3-D26E-4A34-8980-E12FD89E16B3}" type="slidenum">
              <a:rPr lang="en-US" smtClean="0"/>
              <a:t>‹#›</a:t>
            </a:fld>
            <a:endParaRPr lang="en-US" dirty="0"/>
          </a:p>
        </p:txBody>
      </p:sp>
    </p:spTree>
    <p:extLst>
      <p:ext uri="{BB962C8B-B14F-4D97-AF65-F5344CB8AC3E}">
        <p14:creationId xmlns:p14="http://schemas.microsoft.com/office/powerpoint/2010/main" val="352628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EB4ED-812E-4C9C-BDD7-0AD8DF6214D7}" type="datetimeFigureOut">
              <a:rPr lang="en-US" smtClean="0"/>
              <a:t>5/16/2024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4E44C3-D26E-4A34-8980-E12FD89E16B3}" type="slidenum">
              <a:rPr lang="en-US" smtClean="0"/>
              <a:t>‹#›</a:t>
            </a:fld>
            <a:endParaRPr lang="en-US" dirty="0"/>
          </a:p>
        </p:txBody>
      </p:sp>
    </p:spTree>
    <p:extLst>
      <p:ext uri="{BB962C8B-B14F-4D97-AF65-F5344CB8AC3E}">
        <p14:creationId xmlns:p14="http://schemas.microsoft.com/office/powerpoint/2010/main" val="227561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6EB4ED-812E-4C9C-BDD7-0AD8DF6214D7}" type="datetimeFigureOut">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4E44C3-D26E-4A34-8980-E12FD89E16B3}" type="slidenum">
              <a:rPr lang="en-US" smtClean="0"/>
              <a:t>‹#›</a:t>
            </a:fld>
            <a:endParaRPr lang="en-US" dirty="0"/>
          </a:p>
        </p:txBody>
      </p:sp>
    </p:spTree>
    <p:extLst>
      <p:ext uri="{BB962C8B-B14F-4D97-AF65-F5344CB8AC3E}">
        <p14:creationId xmlns:p14="http://schemas.microsoft.com/office/powerpoint/2010/main" val="15835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6EB4ED-812E-4C9C-BDD7-0AD8DF6214D7}" type="datetimeFigureOut">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4E44C3-D26E-4A34-8980-E12FD89E16B3}" type="slidenum">
              <a:rPr lang="en-US" smtClean="0"/>
              <a:t>‹#›</a:t>
            </a:fld>
            <a:endParaRPr lang="en-US" dirty="0"/>
          </a:p>
        </p:txBody>
      </p:sp>
    </p:spTree>
    <p:extLst>
      <p:ext uri="{BB962C8B-B14F-4D97-AF65-F5344CB8AC3E}">
        <p14:creationId xmlns:p14="http://schemas.microsoft.com/office/powerpoint/2010/main" val="3682452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956EB4ED-812E-4C9C-BDD7-0AD8DF6214D7}" type="datetimeFigureOut">
              <a:rPr lang="en-US" smtClean="0"/>
              <a:t>5/16/2024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1F4E44C3-D26E-4A34-8980-E12FD89E16B3}" type="slidenum">
              <a:rPr lang="en-US" smtClean="0"/>
              <a:t>‹#›</a:t>
            </a:fld>
            <a:endParaRPr lang="en-US" dirty="0"/>
          </a:p>
        </p:txBody>
      </p:sp>
    </p:spTree>
    <p:extLst>
      <p:ext uri="{BB962C8B-B14F-4D97-AF65-F5344CB8AC3E}">
        <p14:creationId xmlns:p14="http://schemas.microsoft.com/office/powerpoint/2010/main" val="294561899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libguides.tvcc.edu/" TargetMode="External"/><Relationship Id="rId7" Type="http://schemas.openxmlformats.org/officeDocument/2006/relationships/hyperlink" Target="http://www.tvcc.edu/veterans" TargetMode="External"/><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hyperlink" Target="http://www.tvcc.edu/Cardinal-Success-Center" TargetMode="External"/><Relationship Id="rId5" Type="http://schemas.openxmlformats.org/officeDocument/2006/relationships/hyperlink" Target="http://www.tvcc.edu/advisement" TargetMode="External"/><Relationship Id="rId4" Type="http://schemas.openxmlformats.org/officeDocument/2006/relationships/hyperlink" Target="http://www.tvcc.edu/cardinal-success-cente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campusbooks.com/" TargetMode="External"/><Relationship Id="rId7" Type="http://schemas.openxmlformats.org/officeDocument/2006/relationships/image" Target="../media/image40.png"/><Relationship Id="rId2" Type="http://schemas.openxmlformats.org/officeDocument/2006/relationships/hyperlink" Target="http://www.chegg.com/" TargetMode="Externa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hyperlink" Target="http://www.amazon.com/" TargetMode="External"/><Relationship Id="rId4" Type="http://schemas.openxmlformats.org/officeDocument/2006/relationships/hyperlink" Target="http://www.cheaptextbooks.com/" TargetMode="Externa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1.JPG"/><Relationship Id="rId7" Type="http://schemas.openxmlformats.org/officeDocument/2006/relationships/diagramColors" Target="../diagrams/colors5.xml"/><Relationship Id="rId2" Type="http://schemas.openxmlformats.org/officeDocument/2006/relationships/hyperlink" Target="http://www.tvcc.edu/dual-credit" TargetMode="Externa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hyperlink" Target="mailto:humanresources@tvcc.edu" TargetMode="External"/><Relationship Id="rId2" Type="http://schemas.openxmlformats.org/officeDocument/2006/relationships/hyperlink" Target="https://www.youtube.com/watch?v=SrsUZgdu1aE"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disability@tvcc.edu"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sapartners.ed.gov/knowledge-center/library/fsa-assessments/2022-04-13/satisfactory-academic-progres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25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5" name="TextBox 4"/>
          <p:cNvSpPr txBox="1"/>
          <p:nvPr/>
        </p:nvSpPr>
        <p:spPr>
          <a:xfrm rot="16200000">
            <a:off x="8386617" y="2668581"/>
            <a:ext cx="6683349" cy="523220"/>
          </a:xfrm>
          <a:prstGeom prst="rect">
            <a:avLst/>
          </a:prstGeom>
          <a:noFill/>
        </p:spPr>
        <p:txBody>
          <a:bodyPr wrap="square" rtlCol="0">
            <a:spAutoFit/>
          </a:bodyPr>
          <a:lstStyle/>
          <a:p>
            <a:r>
              <a:rPr lang="en-US" sz="2800" dirty="0">
                <a:latin typeface="Microsoft JhengHei UI Light" panose="020B0304030504040204" pitchFamily="34" charset="-120"/>
                <a:ea typeface="Microsoft JhengHei UI Light" panose="020B0304030504040204" pitchFamily="34" charset="-120"/>
              </a:rPr>
              <a:t>Dual Credit &amp; Secondary Partnerships</a:t>
            </a:r>
          </a:p>
        </p:txBody>
      </p:sp>
      <p:pic>
        <p:nvPicPr>
          <p:cNvPr id="8" name="Picture 7"/>
          <p:cNvPicPr>
            <a:picLocks noChangeAspect="1"/>
          </p:cNvPicPr>
          <p:nvPr/>
        </p:nvPicPr>
        <p:blipFill rotWithShape="1">
          <a:blip r:embed="rId2"/>
          <a:srcRect l="400" t="16023" r="400" b="37619"/>
          <a:stretch/>
        </p:blipFill>
        <p:spPr>
          <a:xfrm>
            <a:off x="1" y="-85600"/>
            <a:ext cx="11253457" cy="3558012"/>
          </a:xfrm>
          <a:prstGeom prst="rect">
            <a:avLst/>
          </a:prstGeom>
          <a:solidFill>
            <a:schemeClr val="accent1"/>
          </a:solidFill>
        </p:spPr>
      </p:pic>
      <p:graphicFrame>
        <p:nvGraphicFramePr>
          <p:cNvPr id="12" name="Subtitle 2">
            <a:extLst>
              <a:ext uri="{FF2B5EF4-FFF2-40B4-BE49-F238E27FC236}">
                <a16:creationId xmlns:a16="http://schemas.microsoft.com/office/drawing/2014/main" id="{B11E9213-1F30-57F4-B586-6B350364D4EA}"/>
              </a:ext>
            </a:extLst>
          </p:cNvPr>
          <p:cNvGraphicFramePr/>
          <p:nvPr>
            <p:extLst>
              <p:ext uri="{D42A27DB-BD31-4B8C-83A1-F6EECF244321}">
                <p14:modId xmlns:p14="http://schemas.microsoft.com/office/powerpoint/2010/main" val="2864250110"/>
              </p:ext>
            </p:extLst>
          </p:nvPr>
        </p:nvGraphicFramePr>
        <p:xfrm>
          <a:off x="603682" y="3990110"/>
          <a:ext cx="10547286" cy="2867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352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extBox 5"/>
          <p:cNvSpPr txBox="1"/>
          <p:nvPr/>
        </p:nvSpPr>
        <p:spPr>
          <a:xfrm rot="16200000">
            <a:off x="-3021408" y="2969745"/>
            <a:ext cx="6462715" cy="523220"/>
          </a:xfrm>
          <a:prstGeom prst="rect">
            <a:avLst/>
          </a:prstGeom>
          <a:noFill/>
        </p:spPr>
        <p:txBody>
          <a:bodyPr wrap="square" rtlCol="0">
            <a:spAutoFit/>
          </a:bodyPr>
          <a:lstStyle/>
          <a:p>
            <a:r>
              <a:rPr lang="en-US" sz="2800" dirty="0">
                <a:latin typeface="Microsoft JhengHei UI Light" panose="020B0304030504040204" pitchFamily="34" charset="-120"/>
                <a:ea typeface="Microsoft JhengHei UI Light" panose="020B0304030504040204" pitchFamily="34" charset="-120"/>
              </a:rPr>
              <a:t>Dual Credit &amp; Secondary Partnerships</a:t>
            </a:r>
          </a:p>
        </p:txBody>
      </p:sp>
      <p:sp>
        <p:nvSpPr>
          <p:cNvPr id="9" name="TextBox 8"/>
          <p:cNvSpPr txBox="1"/>
          <p:nvPr/>
        </p:nvSpPr>
        <p:spPr>
          <a:xfrm>
            <a:off x="8213823" y="115190"/>
            <a:ext cx="3873731" cy="1200329"/>
          </a:xfrm>
          <a:prstGeom prst="rect">
            <a:avLst/>
          </a:prstGeom>
          <a:solidFill>
            <a:schemeClr val="accent5">
              <a:lumMod val="20000"/>
              <a:lumOff val="80000"/>
            </a:schemeClr>
          </a:solidFill>
        </p:spPr>
        <p:txBody>
          <a:bodyPr wrap="square" rtlCol="0">
            <a:spAutoFit/>
          </a:bodyPr>
          <a:lstStyle/>
          <a:p>
            <a:r>
              <a:rPr lang="en-US" b="1" dirty="0">
                <a:solidFill>
                  <a:schemeClr val="bg1"/>
                </a:solidFill>
              </a:rPr>
              <a:t>Tax-Paying District:</a:t>
            </a:r>
            <a:br>
              <a:rPr lang="en-US" sz="1400" dirty="0">
                <a:solidFill>
                  <a:schemeClr val="bg1"/>
                </a:solidFill>
              </a:rPr>
            </a:br>
            <a:r>
              <a:rPr lang="en-US" dirty="0">
                <a:solidFill>
                  <a:schemeClr val="bg1"/>
                </a:solidFill>
              </a:rPr>
              <a:t>Tuition:  $39 per semester hour</a:t>
            </a:r>
            <a:br>
              <a:rPr lang="en-US" sz="1400" dirty="0">
                <a:solidFill>
                  <a:schemeClr val="bg1"/>
                </a:solidFill>
              </a:rPr>
            </a:br>
            <a:r>
              <a:rPr lang="en-US" dirty="0">
                <a:solidFill>
                  <a:schemeClr val="bg1"/>
                </a:solidFill>
              </a:rPr>
              <a:t>General Fee:  $49 per semester hour, maximum of $999</a:t>
            </a:r>
            <a:endParaRPr lang="en-US" sz="1400" dirty="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72426214"/>
              </p:ext>
            </p:extLst>
          </p:nvPr>
        </p:nvGraphicFramePr>
        <p:xfrm>
          <a:off x="1466698" y="136996"/>
          <a:ext cx="4245576" cy="4443783"/>
        </p:xfrm>
        <a:graphic>
          <a:graphicData uri="http://schemas.openxmlformats.org/drawingml/2006/table">
            <a:tbl>
              <a:tblPr/>
              <a:tblGrid>
                <a:gridCol w="1415192">
                  <a:extLst>
                    <a:ext uri="{9D8B030D-6E8A-4147-A177-3AD203B41FA5}">
                      <a16:colId xmlns:a16="http://schemas.microsoft.com/office/drawing/2014/main" val="528785442"/>
                    </a:ext>
                  </a:extLst>
                </a:gridCol>
                <a:gridCol w="1415192">
                  <a:extLst>
                    <a:ext uri="{9D8B030D-6E8A-4147-A177-3AD203B41FA5}">
                      <a16:colId xmlns:a16="http://schemas.microsoft.com/office/drawing/2014/main" val="2186099433"/>
                    </a:ext>
                  </a:extLst>
                </a:gridCol>
                <a:gridCol w="1415192">
                  <a:extLst>
                    <a:ext uri="{9D8B030D-6E8A-4147-A177-3AD203B41FA5}">
                      <a16:colId xmlns:a16="http://schemas.microsoft.com/office/drawing/2014/main" val="730967411"/>
                    </a:ext>
                  </a:extLst>
                </a:gridCol>
              </a:tblGrid>
              <a:tr h="725223">
                <a:tc>
                  <a:txBody>
                    <a:bodyPr/>
                    <a:lstStyle/>
                    <a:p>
                      <a:pPr algn="l" fontAlgn="t"/>
                      <a:r>
                        <a:rPr lang="en-US" sz="1600" b="1" dirty="0">
                          <a:effectLst/>
                          <a:latin typeface="inherit"/>
                        </a:rPr>
                        <a:t>Hours</a:t>
                      </a:r>
                    </a:p>
                  </a:txBody>
                  <a:tcPr marL="0" marR="0" marT="0" marB="0">
                    <a:lnL>
                      <a:noFill/>
                    </a:lnL>
                    <a:lnR>
                      <a:noFill/>
                    </a:lnR>
                    <a:lnT>
                      <a:noFill/>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b="1" dirty="0">
                          <a:effectLst/>
                          <a:latin typeface="inherit"/>
                        </a:rPr>
                        <a:t>Regular Tax-Paying District</a:t>
                      </a:r>
                    </a:p>
                  </a:txBody>
                  <a:tcPr marL="0" marR="0" marT="0" marB="0">
                    <a:lnL>
                      <a:noFill/>
                    </a:lnL>
                    <a:lnR>
                      <a:noFill/>
                    </a:lnR>
                    <a:lnT>
                      <a:noFill/>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b="1" dirty="0">
                          <a:effectLst/>
                          <a:latin typeface="inherit"/>
                        </a:rPr>
                        <a:t>Out of Tax-Paying District</a:t>
                      </a:r>
                    </a:p>
                  </a:txBody>
                  <a:tcPr marL="0" marR="0" marT="0" marB="0">
                    <a:lnL>
                      <a:noFill/>
                    </a:lnL>
                    <a:lnR>
                      <a:noFill/>
                    </a:lnR>
                    <a:lnT>
                      <a:noFill/>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2045360452"/>
                  </a:ext>
                </a:extLst>
              </a:tr>
              <a:tr h="241741">
                <a:tc>
                  <a:txBody>
                    <a:bodyPr/>
                    <a:lstStyle/>
                    <a:p>
                      <a:pPr algn="l" fontAlgn="t"/>
                      <a:r>
                        <a:rPr lang="en-US" sz="1600">
                          <a:effectLst/>
                          <a:latin typeface="inherit"/>
                        </a:rPr>
                        <a:t>1</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endParaRPr lang="en-US" sz="1600" dirty="0">
                        <a:effectLst/>
                        <a:latin typeface="inherit"/>
                      </a:endParaRP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endParaRPr lang="en-US" dirty="0"/>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1859096010"/>
                  </a:ext>
                </a:extLst>
              </a:tr>
              <a:tr h="241741">
                <a:tc>
                  <a:txBody>
                    <a:bodyPr/>
                    <a:lstStyle/>
                    <a:p>
                      <a:pPr algn="l" fontAlgn="t"/>
                      <a:r>
                        <a:rPr lang="en-US" sz="1600" dirty="0">
                          <a:effectLst/>
                          <a:latin typeface="inherit"/>
                        </a:rPr>
                        <a:t>2</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endParaRPr lang="en-US" sz="1600" dirty="0">
                        <a:effectLst/>
                        <a:latin typeface="inherit"/>
                      </a:endParaRP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endParaRPr lang="en-US" dirty="0"/>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1762288378"/>
                  </a:ext>
                </a:extLst>
              </a:tr>
              <a:tr h="241741">
                <a:tc>
                  <a:txBody>
                    <a:bodyPr/>
                    <a:lstStyle/>
                    <a:p>
                      <a:pPr algn="l" fontAlgn="t"/>
                      <a:r>
                        <a:rPr lang="en-US" sz="1600" dirty="0">
                          <a:effectLst/>
                          <a:latin typeface="inherit"/>
                        </a:rPr>
                        <a:t>3</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$147</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$180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3869910993"/>
                  </a:ext>
                </a:extLst>
              </a:tr>
              <a:tr h="241741">
                <a:tc>
                  <a:txBody>
                    <a:bodyPr/>
                    <a:lstStyle/>
                    <a:p>
                      <a:pPr algn="l" fontAlgn="t"/>
                      <a:r>
                        <a:rPr lang="en-US" sz="1600" dirty="0">
                          <a:effectLst/>
                          <a:latin typeface="inherit"/>
                        </a:rPr>
                        <a:t>4</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$196</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$240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454029472"/>
                  </a:ext>
                </a:extLst>
              </a:tr>
              <a:tr h="241741">
                <a:tc>
                  <a:txBody>
                    <a:bodyPr/>
                    <a:lstStyle/>
                    <a:p>
                      <a:pPr algn="l" fontAlgn="t"/>
                      <a:r>
                        <a:rPr lang="en-US" sz="1600">
                          <a:effectLst/>
                          <a:latin typeface="inherit"/>
                        </a:rPr>
                        <a:t>5</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$245</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$300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1589480368"/>
                  </a:ext>
                </a:extLst>
              </a:tr>
              <a:tr h="241741">
                <a:tc>
                  <a:txBody>
                    <a:bodyPr/>
                    <a:lstStyle/>
                    <a:p>
                      <a:pPr algn="l" fontAlgn="t"/>
                      <a:r>
                        <a:rPr lang="en-US" sz="1600" dirty="0">
                          <a:effectLst/>
                          <a:latin typeface="inherit"/>
                        </a:rPr>
                        <a:t>6</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$294</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$360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798507412"/>
                  </a:ext>
                </a:extLst>
              </a:tr>
              <a:tr h="241741">
                <a:tc>
                  <a:txBody>
                    <a:bodyPr/>
                    <a:lstStyle/>
                    <a:p>
                      <a:pPr algn="l" fontAlgn="t"/>
                      <a:r>
                        <a:rPr lang="en-US" sz="1600">
                          <a:effectLst/>
                          <a:latin typeface="inherit"/>
                        </a:rPr>
                        <a:t>7</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$382</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$524</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1412318142"/>
                  </a:ext>
                </a:extLst>
              </a:tr>
              <a:tr h="241741">
                <a:tc>
                  <a:txBody>
                    <a:bodyPr/>
                    <a:lstStyle/>
                    <a:p>
                      <a:pPr algn="l" fontAlgn="t"/>
                      <a:r>
                        <a:rPr lang="en-US" sz="1600">
                          <a:effectLst/>
                          <a:latin typeface="inherit"/>
                        </a:rPr>
                        <a:t>8</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$470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$688</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3207355805"/>
                  </a:ext>
                </a:extLst>
              </a:tr>
              <a:tr h="241741">
                <a:tc>
                  <a:txBody>
                    <a:bodyPr/>
                    <a:lstStyle/>
                    <a:p>
                      <a:pPr algn="l" fontAlgn="t"/>
                      <a:r>
                        <a:rPr lang="en-US" sz="1600">
                          <a:effectLst/>
                          <a:latin typeface="inherit"/>
                        </a:rPr>
                        <a:t>9</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$558</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$852</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3539486477"/>
                  </a:ext>
                </a:extLst>
              </a:tr>
              <a:tr h="241741">
                <a:tc>
                  <a:txBody>
                    <a:bodyPr/>
                    <a:lstStyle/>
                    <a:p>
                      <a:pPr algn="l" fontAlgn="t"/>
                      <a:r>
                        <a:rPr lang="en-US" sz="1600">
                          <a:effectLst/>
                          <a:latin typeface="inherit"/>
                        </a:rPr>
                        <a:t>10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$646</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$1016</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2457389206"/>
                  </a:ext>
                </a:extLst>
              </a:tr>
              <a:tr h="241741">
                <a:tc>
                  <a:txBody>
                    <a:bodyPr/>
                    <a:lstStyle/>
                    <a:p>
                      <a:pPr algn="l" fontAlgn="t"/>
                      <a:r>
                        <a:rPr lang="en-US" sz="1600">
                          <a:effectLst/>
                          <a:latin typeface="inherit"/>
                        </a:rPr>
                        <a:t>11</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$734</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$1180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3492025168"/>
                  </a:ext>
                </a:extLst>
              </a:tr>
              <a:tr h="241741">
                <a:tc>
                  <a:txBody>
                    <a:bodyPr/>
                    <a:lstStyle/>
                    <a:p>
                      <a:pPr algn="l" fontAlgn="t"/>
                      <a:r>
                        <a:rPr lang="en-US" sz="1600">
                          <a:effectLst/>
                          <a:latin typeface="inherit"/>
                        </a:rPr>
                        <a:t>12</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$822</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$1344</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2355640355"/>
                  </a:ext>
                </a:extLst>
              </a:tr>
              <a:tr h="241741">
                <a:tc>
                  <a:txBody>
                    <a:bodyPr/>
                    <a:lstStyle/>
                    <a:p>
                      <a:pPr algn="l" fontAlgn="t"/>
                      <a:r>
                        <a:rPr lang="en-US" sz="1600">
                          <a:effectLst/>
                          <a:latin typeface="inherit"/>
                        </a:rPr>
                        <a:t>13</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$910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$1508</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1873831104"/>
                  </a:ext>
                </a:extLst>
              </a:tr>
              <a:tr h="241741">
                <a:tc>
                  <a:txBody>
                    <a:bodyPr/>
                    <a:lstStyle/>
                    <a:p>
                      <a:pPr algn="l" fontAlgn="t"/>
                      <a:r>
                        <a:rPr lang="en-US" sz="1600">
                          <a:effectLst/>
                          <a:latin typeface="inherit"/>
                        </a:rPr>
                        <a:t>14</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$998</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$1672</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3797705184"/>
                  </a:ext>
                </a:extLst>
              </a:tr>
              <a:tr h="241741">
                <a:tc>
                  <a:txBody>
                    <a:bodyPr/>
                    <a:lstStyle/>
                    <a:p>
                      <a:pPr algn="l" fontAlgn="t"/>
                      <a:r>
                        <a:rPr lang="en-US" sz="1600">
                          <a:effectLst/>
                          <a:latin typeface="inherit"/>
                        </a:rPr>
                        <a:t>15</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$1086</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tc>
                  <a:txBody>
                    <a:bodyPr/>
                    <a:lstStyle/>
                    <a:p>
                      <a:pPr algn="l" fontAlgn="t"/>
                      <a:r>
                        <a:rPr lang="en-US" sz="1600" dirty="0">
                          <a:effectLst/>
                          <a:latin typeface="inherit"/>
                        </a:rPr>
                        <a:t>$1836</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solidFill>
                      <a:schemeClr val="accent3"/>
                    </a:solidFill>
                  </a:tcPr>
                </a:tc>
                <a:extLst>
                  <a:ext uri="{0D108BD9-81ED-4DB2-BD59-A6C34878D82A}">
                    <a16:rowId xmlns:a16="http://schemas.microsoft.com/office/drawing/2014/main" val="1587249083"/>
                  </a:ext>
                </a:extLst>
              </a:tr>
            </a:tbl>
          </a:graphicData>
        </a:graphic>
      </p:graphicFrame>
      <p:sp>
        <p:nvSpPr>
          <p:cNvPr id="14" name="Rectangle 13"/>
          <p:cNvSpPr/>
          <p:nvPr/>
        </p:nvSpPr>
        <p:spPr>
          <a:xfrm>
            <a:off x="7549131" y="3365779"/>
            <a:ext cx="4468302" cy="3323987"/>
          </a:xfrm>
          <a:prstGeom prst="rect">
            <a:avLst/>
          </a:prstGeom>
          <a:solidFill>
            <a:schemeClr val="tx1"/>
          </a:solidFill>
        </p:spPr>
        <p:txBody>
          <a:bodyPr wrap="square">
            <a:spAutoFit/>
          </a:bodyPr>
          <a:lstStyle/>
          <a:p>
            <a:pPr fontAlgn="base"/>
            <a:r>
              <a:rPr lang="en-US" sz="1400" b="1" dirty="0">
                <a:solidFill>
                  <a:srgbClr val="B11303"/>
                </a:solidFill>
                <a:latin typeface="PT Sans"/>
              </a:rPr>
              <a:t>Additional Fees</a:t>
            </a:r>
          </a:p>
          <a:p>
            <a:pPr fontAlgn="base">
              <a:buFont typeface="Arial" panose="020B0604020202020204" pitchFamily="34" charset="0"/>
              <a:buChar char="•"/>
            </a:pPr>
            <a:r>
              <a:rPr lang="en-US" sz="1400" dirty="0">
                <a:solidFill>
                  <a:srgbClr val="565656"/>
                </a:solidFill>
                <a:latin typeface="PT Sans"/>
              </a:rPr>
              <a:t>$40 internet fee for each distance learning course</a:t>
            </a:r>
          </a:p>
          <a:p>
            <a:pPr fontAlgn="base">
              <a:buFont typeface="Arial" panose="020B0604020202020204" pitchFamily="34" charset="0"/>
              <a:buChar char="•"/>
            </a:pPr>
            <a:r>
              <a:rPr lang="en-US" sz="1400" dirty="0">
                <a:solidFill>
                  <a:srgbClr val="565656"/>
                </a:solidFill>
                <a:latin typeface="PT Sans"/>
              </a:rPr>
              <a:t>$100 reinstatement fee for students reinstated after the official census date</a:t>
            </a:r>
          </a:p>
          <a:p>
            <a:pPr fontAlgn="base">
              <a:buFont typeface="Arial" panose="020B0604020202020204" pitchFamily="34" charset="0"/>
              <a:buChar char="•"/>
            </a:pPr>
            <a:r>
              <a:rPr lang="en-US" sz="1400" dirty="0">
                <a:solidFill>
                  <a:srgbClr val="565656"/>
                </a:solidFill>
                <a:latin typeface="PT Sans"/>
              </a:rPr>
              <a:t>$117 per credit hour fee for courses taken the third time and each time thereafter</a:t>
            </a:r>
          </a:p>
          <a:p>
            <a:pPr fontAlgn="base">
              <a:buFont typeface="Arial" panose="020B0604020202020204" pitchFamily="34" charset="0"/>
              <a:buChar char="•"/>
            </a:pPr>
            <a:r>
              <a:rPr lang="en-US" sz="1400" dirty="0">
                <a:solidFill>
                  <a:srgbClr val="565656"/>
                </a:solidFill>
                <a:latin typeface="PT Sans"/>
              </a:rPr>
              <a:t>$25 installment plan fee if tuition and fees are paid using the college’s installment payment plan; 10% down payment required for a student to enter into an installment plan</a:t>
            </a:r>
          </a:p>
          <a:p>
            <a:pPr fontAlgn="base">
              <a:buFont typeface="Arial" panose="020B0604020202020204" pitchFamily="34" charset="0"/>
              <a:buChar char="•"/>
            </a:pPr>
            <a:r>
              <a:rPr lang="en-US" sz="1400" dirty="0">
                <a:solidFill>
                  <a:srgbClr val="565656"/>
                </a:solidFill>
                <a:latin typeface="PT Sans"/>
              </a:rPr>
              <a:t>$35 standard lab fee. Some designated individual courses with labs contain fees higher than $35. Refer to the course descriptions in this catalog for these standard and designated lab fees</a:t>
            </a:r>
          </a:p>
          <a:p>
            <a:pPr fontAlgn="base">
              <a:buFont typeface="Arial" panose="020B0604020202020204" pitchFamily="34" charset="0"/>
              <a:buChar char="•"/>
            </a:pPr>
            <a:r>
              <a:rPr lang="en-US" sz="1400" dirty="0">
                <a:solidFill>
                  <a:srgbClr val="565656"/>
                </a:solidFill>
                <a:latin typeface="PT Sans"/>
              </a:rPr>
              <a:t> Bookstore Fee – varies with cost of digital materials</a:t>
            </a:r>
            <a:endParaRPr lang="en-US" sz="1400" b="0" i="0" dirty="0">
              <a:solidFill>
                <a:srgbClr val="565656"/>
              </a:solidFill>
              <a:effectLst/>
              <a:latin typeface="PT Sans"/>
            </a:endParaRPr>
          </a:p>
        </p:txBody>
      </p:sp>
      <p:sp>
        <p:nvSpPr>
          <p:cNvPr id="2" name="Oval 1"/>
          <p:cNvSpPr/>
          <p:nvPr/>
        </p:nvSpPr>
        <p:spPr>
          <a:xfrm>
            <a:off x="2666532" y="1315519"/>
            <a:ext cx="794327" cy="37869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66531" y="2048923"/>
            <a:ext cx="794327" cy="37869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94327" y="5366327"/>
            <a:ext cx="6114473" cy="1323439"/>
          </a:xfrm>
          <a:prstGeom prst="rect">
            <a:avLst/>
          </a:prstGeom>
          <a:solidFill>
            <a:schemeClr val="tx1"/>
          </a:solidFill>
          <a:ln w="57150">
            <a:solidFill>
              <a:srgbClr val="FF0000"/>
            </a:solidFill>
          </a:ln>
        </p:spPr>
        <p:txBody>
          <a:bodyPr wrap="square" rtlCol="0">
            <a:spAutoFit/>
          </a:bodyPr>
          <a:lstStyle/>
          <a:p>
            <a:pPr algn="ctr"/>
            <a:r>
              <a:rPr lang="en-US" sz="2000" b="1" dirty="0">
                <a:solidFill>
                  <a:srgbClr val="C00000"/>
                </a:solidFill>
              </a:rPr>
              <a:t>Dual Credit student receive a tuition waver for the 1</a:t>
            </a:r>
            <a:r>
              <a:rPr lang="en-US" sz="2000" b="1" baseline="30000" dirty="0">
                <a:solidFill>
                  <a:srgbClr val="C00000"/>
                </a:solidFill>
              </a:rPr>
              <a:t>st</a:t>
            </a:r>
            <a:r>
              <a:rPr lang="en-US" sz="2000" b="1" dirty="0">
                <a:solidFill>
                  <a:srgbClr val="C00000"/>
                </a:solidFill>
              </a:rPr>
              <a:t> 2 classes.  They pay only fees.  Any additional classes are charged normal tuition and fees.  </a:t>
            </a:r>
          </a:p>
        </p:txBody>
      </p:sp>
    </p:spTree>
    <p:extLst>
      <p:ext uri="{BB962C8B-B14F-4D97-AF65-F5344CB8AC3E}">
        <p14:creationId xmlns:p14="http://schemas.microsoft.com/office/powerpoint/2010/main" val="188551027"/>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873685-03CD-70C0-AFD9-63D6C3829D49}"/>
              </a:ext>
            </a:extLst>
          </p:cNvPr>
          <p:cNvPicPr>
            <a:picLocks noChangeAspect="1"/>
          </p:cNvPicPr>
          <p:nvPr/>
        </p:nvPicPr>
        <p:blipFill>
          <a:blip r:embed="rId2"/>
          <a:stretch>
            <a:fillRect/>
          </a:stretch>
        </p:blipFill>
        <p:spPr>
          <a:xfrm>
            <a:off x="515948" y="51131"/>
            <a:ext cx="9107446" cy="737383"/>
          </a:xfrm>
          <a:prstGeom prst="rect">
            <a:avLst/>
          </a:prstGeom>
        </p:spPr>
      </p:pic>
      <p:sp>
        <p:nvSpPr>
          <p:cNvPr id="6" name="TextBox 5"/>
          <p:cNvSpPr txBox="1"/>
          <p:nvPr/>
        </p:nvSpPr>
        <p:spPr>
          <a:xfrm rot="16200000">
            <a:off x="-3021408" y="2969745"/>
            <a:ext cx="6462715" cy="523220"/>
          </a:xfrm>
          <a:prstGeom prst="rect">
            <a:avLst/>
          </a:prstGeom>
          <a:noFill/>
        </p:spPr>
        <p:txBody>
          <a:bodyPr wrap="square" rtlCol="0">
            <a:spAutoFit/>
          </a:bodyPr>
          <a:lstStyle/>
          <a:p>
            <a:r>
              <a:rPr lang="en-US" sz="2800" dirty="0">
                <a:latin typeface="Microsoft JhengHei UI Light" panose="020B0304030504040204" pitchFamily="34" charset="-120"/>
                <a:ea typeface="Microsoft JhengHei UI Light" panose="020B0304030504040204" pitchFamily="34" charset="-120"/>
              </a:rPr>
              <a:t>Dual Credit &amp; Secondary Partnerships</a:t>
            </a:r>
          </a:p>
        </p:txBody>
      </p:sp>
      <p:sp>
        <p:nvSpPr>
          <p:cNvPr id="9" name="TextBox 8"/>
          <p:cNvSpPr txBox="1"/>
          <p:nvPr/>
        </p:nvSpPr>
        <p:spPr>
          <a:xfrm>
            <a:off x="8416031" y="713699"/>
            <a:ext cx="3671523" cy="3077766"/>
          </a:xfrm>
          <a:prstGeom prst="rect">
            <a:avLst/>
          </a:prstGeom>
          <a:solidFill>
            <a:schemeClr val="accent5">
              <a:lumMod val="20000"/>
              <a:lumOff val="80000"/>
            </a:schemeClr>
          </a:solidFill>
        </p:spPr>
        <p:txBody>
          <a:bodyPr wrap="square" rtlCol="0">
            <a:spAutoFit/>
          </a:bodyPr>
          <a:lstStyle/>
          <a:p>
            <a:r>
              <a:rPr lang="en-US" b="1" dirty="0">
                <a:solidFill>
                  <a:schemeClr val="bg1"/>
                </a:solidFill>
              </a:rPr>
              <a:t>Out of Tax-Paying District</a:t>
            </a:r>
            <a:br>
              <a:rPr lang="en-US" sz="1400" dirty="0">
                <a:solidFill>
                  <a:schemeClr val="bg1"/>
                </a:solidFill>
              </a:rPr>
            </a:br>
            <a:r>
              <a:rPr lang="en-US" dirty="0">
                <a:solidFill>
                  <a:schemeClr val="bg1"/>
                </a:solidFill>
              </a:rPr>
              <a:t>General fee:  $60 per semester hour for 2 classes</a:t>
            </a:r>
          </a:p>
          <a:p>
            <a:endParaRPr lang="en-US" dirty="0">
              <a:solidFill>
                <a:schemeClr val="bg1"/>
              </a:solidFill>
            </a:endParaRPr>
          </a:p>
          <a:p>
            <a:r>
              <a:rPr lang="en-US" dirty="0">
                <a:solidFill>
                  <a:schemeClr val="bg1"/>
                </a:solidFill>
              </a:rPr>
              <a:t>Then </a:t>
            </a:r>
          </a:p>
          <a:p>
            <a:r>
              <a:rPr lang="en-US" dirty="0">
                <a:solidFill>
                  <a:schemeClr val="bg1"/>
                </a:solidFill>
              </a:rPr>
              <a:t>Tuition:  $39 per semester hour</a:t>
            </a:r>
          </a:p>
          <a:p>
            <a:r>
              <a:rPr lang="en-US" dirty="0">
                <a:solidFill>
                  <a:schemeClr val="bg1"/>
                </a:solidFill>
              </a:rPr>
              <a:t>General Fee:  $49 per semester hour</a:t>
            </a:r>
          </a:p>
          <a:p>
            <a:r>
              <a:rPr lang="en-US" dirty="0">
                <a:solidFill>
                  <a:schemeClr val="bg1"/>
                </a:solidFill>
              </a:rPr>
              <a:t>Out of District fee:  $76 per semester hour</a:t>
            </a:r>
            <a:br>
              <a:rPr lang="en-US" sz="1400" dirty="0">
                <a:solidFill>
                  <a:schemeClr val="bg1"/>
                </a:solidFill>
              </a:rPr>
            </a:br>
            <a:endParaRPr lang="en-US" sz="1400" dirty="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845326666"/>
              </p:ext>
            </p:extLst>
          </p:nvPr>
        </p:nvGraphicFramePr>
        <p:xfrm>
          <a:off x="1182012" y="886009"/>
          <a:ext cx="4245576" cy="4382823"/>
        </p:xfrm>
        <a:graphic>
          <a:graphicData uri="http://schemas.openxmlformats.org/drawingml/2006/table">
            <a:tbl>
              <a:tblPr/>
              <a:tblGrid>
                <a:gridCol w="1415192">
                  <a:extLst>
                    <a:ext uri="{9D8B030D-6E8A-4147-A177-3AD203B41FA5}">
                      <a16:colId xmlns:a16="http://schemas.microsoft.com/office/drawing/2014/main" val="528785442"/>
                    </a:ext>
                  </a:extLst>
                </a:gridCol>
                <a:gridCol w="1415192">
                  <a:extLst>
                    <a:ext uri="{9D8B030D-6E8A-4147-A177-3AD203B41FA5}">
                      <a16:colId xmlns:a16="http://schemas.microsoft.com/office/drawing/2014/main" val="2186099433"/>
                    </a:ext>
                  </a:extLst>
                </a:gridCol>
                <a:gridCol w="1415192">
                  <a:extLst>
                    <a:ext uri="{9D8B030D-6E8A-4147-A177-3AD203B41FA5}">
                      <a16:colId xmlns:a16="http://schemas.microsoft.com/office/drawing/2014/main" val="730967411"/>
                    </a:ext>
                  </a:extLst>
                </a:gridCol>
              </a:tblGrid>
              <a:tr h="725223">
                <a:tc>
                  <a:txBody>
                    <a:bodyPr/>
                    <a:lstStyle/>
                    <a:p>
                      <a:pPr algn="l" fontAlgn="t"/>
                      <a:r>
                        <a:rPr lang="en-US" sz="1600" b="1" dirty="0">
                          <a:effectLst/>
                          <a:latin typeface="inherit"/>
                        </a:rPr>
                        <a:t>Hours</a:t>
                      </a:r>
                    </a:p>
                  </a:txBody>
                  <a:tcPr marL="0" marR="0" marT="0" marB="0">
                    <a:lnL>
                      <a:noFill/>
                    </a:lnL>
                    <a:lnR>
                      <a:noFill/>
                    </a:lnR>
                    <a:lnT>
                      <a:noFill/>
                    </a:lnT>
                    <a:lnB w="9525" cap="flat" cmpd="sng" algn="ctr">
                      <a:solidFill>
                        <a:srgbClr val="E0EDED"/>
                      </a:solidFill>
                      <a:prstDash val="solid"/>
                      <a:round/>
                      <a:headEnd type="none" w="med" len="med"/>
                      <a:tailEnd type="none" w="med" len="med"/>
                    </a:lnB>
                    <a:noFill/>
                  </a:tcPr>
                </a:tc>
                <a:tc>
                  <a:txBody>
                    <a:bodyPr/>
                    <a:lstStyle/>
                    <a:p>
                      <a:pPr algn="l" fontAlgn="t"/>
                      <a:r>
                        <a:rPr lang="en-US" sz="1600" b="1" dirty="0">
                          <a:effectLst/>
                          <a:latin typeface="inherit"/>
                        </a:rPr>
                        <a:t>Regular Tax-Paying District</a:t>
                      </a:r>
                    </a:p>
                  </a:txBody>
                  <a:tcPr marL="0" marR="0" marT="0" marB="0">
                    <a:lnL>
                      <a:noFill/>
                    </a:lnL>
                    <a:lnR>
                      <a:noFill/>
                    </a:lnR>
                    <a:lnT>
                      <a:noFill/>
                    </a:lnT>
                    <a:lnB w="9525" cap="flat" cmpd="sng" algn="ctr">
                      <a:solidFill>
                        <a:srgbClr val="E0EDED"/>
                      </a:solidFill>
                      <a:prstDash val="solid"/>
                      <a:round/>
                      <a:headEnd type="none" w="med" len="med"/>
                      <a:tailEnd type="none" w="med" len="med"/>
                    </a:lnB>
                    <a:noFill/>
                  </a:tcPr>
                </a:tc>
                <a:tc>
                  <a:txBody>
                    <a:bodyPr/>
                    <a:lstStyle/>
                    <a:p>
                      <a:pPr algn="l" fontAlgn="t"/>
                      <a:r>
                        <a:rPr lang="en-US" sz="1600" b="1" dirty="0">
                          <a:effectLst/>
                          <a:latin typeface="inherit"/>
                        </a:rPr>
                        <a:t>Out of Tax-Paying District</a:t>
                      </a:r>
                    </a:p>
                  </a:txBody>
                  <a:tcPr marL="0" marR="0" marT="0" marB="0">
                    <a:lnL>
                      <a:noFill/>
                    </a:lnL>
                    <a:lnR>
                      <a:noFill/>
                    </a:lnR>
                    <a:lnT>
                      <a:noFill/>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2045360452"/>
                  </a:ext>
                </a:extLst>
              </a:tr>
              <a:tr h="241741">
                <a:tc>
                  <a:txBody>
                    <a:bodyPr/>
                    <a:lstStyle/>
                    <a:p>
                      <a:pPr algn="l" fontAlgn="t"/>
                      <a:r>
                        <a:rPr lang="en-US" sz="1600">
                          <a:effectLst/>
                          <a:latin typeface="inherit"/>
                        </a:rPr>
                        <a:t>1</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endParaRPr lang="en-US" sz="1600" dirty="0">
                        <a:effectLst/>
                        <a:latin typeface="inherit"/>
                      </a:endParaRP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endParaRPr lang="en-US" sz="1600" dirty="0">
                        <a:effectLst/>
                        <a:latin typeface="inherit"/>
                      </a:endParaRP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1859096010"/>
                  </a:ext>
                </a:extLst>
              </a:tr>
              <a:tr h="241741">
                <a:tc>
                  <a:txBody>
                    <a:bodyPr/>
                    <a:lstStyle/>
                    <a:p>
                      <a:pPr algn="l" fontAlgn="t"/>
                      <a:r>
                        <a:rPr lang="en-US" sz="1600">
                          <a:effectLst/>
                          <a:latin typeface="inherit"/>
                        </a:rPr>
                        <a:t>2</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endParaRPr lang="en-US" sz="1600" dirty="0">
                        <a:effectLst/>
                        <a:latin typeface="inherit"/>
                      </a:endParaRP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endParaRPr lang="en-US" sz="1600" dirty="0">
                        <a:effectLst/>
                        <a:latin typeface="inherit"/>
                      </a:endParaRP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1762288378"/>
                  </a:ext>
                </a:extLst>
              </a:tr>
              <a:tr h="241741">
                <a:tc>
                  <a:txBody>
                    <a:bodyPr/>
                    <a:lstStyle/>
                    <a:p>
                      <a:pPr algn="l" fontAlgn="t"/>
                      <a:r>
                        <a:rPr lang="en-US" sz="1600">
                          <a:effectLst/>
                          <a:latin typeface="inherit"/>
                        </a:rPr>
                        <a:t>3</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$147</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$180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3869910993"/>
                  </a:ext>
                </a:extLst>
              </a:tr>
              <a:tr h="241741">
                <a:tc>
                  <a:txBody>
                    <a:bodyPr/>
                    <a:lstStyle/>
                    <a:p>
                      <a:pPr algn="l" fontAlgn="t"/>
                      <a:r>
                        <a:rPr lang="en-US" sz="1600">
                          <a:effectLst/>
                          <a:latin typeface="inherit"/>
                        </a:rPr>
                        <a:t>4</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$196</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$240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454029472"/>
                  </a:ext>
                </a:extLst>
              </a:tr>
              <a:tr h="241741">
                <a:tc>
                  <a:txBody>
                    <a:bodyPr/>
                    <a:lstStyle/>
                    <a:p>
                      <a:pPr algn="l" fontAlgn="t"/>
                      <a:r>
                        <a:rPr lang="en-US" sz="1600">
                          <a:effectLst/>
                          <a:latin typeface="inherit"/>
                        </a:rPr>
                        <a:t>5</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$245</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$300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1589480368"/>
                  </a:ext>
                </a:extLst>
              </a:tr>
              <a:tr h="241741">
                <a:tc>
                  <a:txBody>
                    <a:bodyPr/>
                    <a:lstStyle/>
                    <a:p>
                      <a:pPr algn="l" fontAlgn="t"/>
                      <a:r>
                        <a:rPr lang="en-US" sz="1600" dirty="0">
                          <a:effectLst/>
                          <a:latin typeface="inherit"/>
                        </a:rPr>
                        <a:t>6</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$294</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$360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798507412"/>
                  </a:ext>
                </a:extLst>
              </a:tr>
              <a:tr h="241741">
                <a:tc>
                  <a:txBody>
                    <a:bodyPr/>
                    <a:lstStyle/>
                    <a:p>
                      <a:pPr algn="l" fontAlgn="t"/>
                      <a:r>
                        <a:rPr lang="en-US" sz="1600">
                          <a:effectLst/>
                          <a:latin typeface="inherit"/>
                        </a:rPr>
                        <a:t>7</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$382</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$524</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1412318142"/>
                  </a:ext>
                </a:extLst>
              </a:tr>
              <a:tr h="241741">
                <a:tc>
                  <a:txBody>
                    <a:bodyPr/>
                    <a:lstStyle/>
                    <a:p>
                      <a:pPr algn="l" fontAlgn="t"/>
                      <a:r>
                        <a:rPr lang="en-US" sz="1600">
                          <a:effectLst/>
                          <a:latin typeface="inherit"/>
                        </a:rPr>
                        <a:t>8</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$470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$688</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3207355805"/>
                  </a:ext>
                </a:extLst>
              </a:tr>
              <a:tr h="241741">
                <a:tc>
                  <a:txBody>
                    <a:bodyPr/>
                    <a:lstStyle/>
                    <a:p>
                      <a:pPr algn="l" fontAlgn="t"/>
                      <a:r>
                        <a:rPr lang="en-US" sz="1600">
                          <a:effectLst/>
                          <a:latin typeface="inherit"/>
                        </a:rPr>
                        <a:t>9</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$558</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$852</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3539486477"/>
                  </a:ext>
                </a:extLst>
              </a:tr>
              <a:tr h="241741">
                <a:tc>
                  <a:txBody>
                    <a:bodyPr/>
                    <a:lstStyle/>
                    <a:p>
                      <a:pPr algn="l" fontAlgn="t"/>
                      <a:r>
                        <a:rPr lang="en-US" sz="1600">
                          <a:effectLst/>
                          <a:latin typeface="inherit"/>
                        </a:rPr>
                        <a:t>10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$646</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$1016</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2457389206"/>
                  </a:ext>
                </a:extLst>
              </a:tr>
              <a:tr h="241741">
                <a:tc>
                  <a:txBody>
                    <a:bodyPr/>
                    <a:lstStyle/>
                    <a:p>
                      <a:pPr algn="l" fontAlgn="t"/>
                      <a:r>
                        <a:rPr lang="en-US" sz="1600">
                          <a:effectLst/>
                          <a:latin typeface="inherit"/>
                        </a:rPr>
                        <a:t>11</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$734</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$1180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3492025168"/>
                  </a:ext>
                </a:extLst>
              </a:tr>
              <a:tr h="241741">
                <a:tc>
                  <a:txBody>
                    <a:bodyPr/>
                    <a:lstStyle/>
                    <a:p>
                      <a:pPr algn="l" fontAlgn="t"/>
                      <a:r>
                        <a:rPr lang="en-US" sz="1600">
                          <a:effectLst/>
                          <a:latin typeface="inherit"/>
                        </a:rPr>
                        <a:t>12</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$822</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$1344</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2355640355"/>
                  </a:ext>
                </a:extLst>
              </a:tr>
              <a:tr h="241741">
                <a:tc>
                  <a:txBody>
                    <a:bodyPr/>
                    <a:lstStyle/>
                    <a:p>
                      <a:pPr algn="l" fontAlgn="t"/>
                      <a:r>
                        <a:rPr lang="en-US" sz="1600">
                          <a:effectLst/>
                          <a:latin typeface="inherit"/>
                        </a:rPr>
                        <a:t>13</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$910</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$1508</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1873831104"/>
                  </a:ext>
                </a:extLst>
              </a:tr>
              <a:tr h="241741">
                <a:tc>
                  <a:txBody>
                    <a:bodyPr/>
                    <a:lstStyle/>
                    <a:p>
                      <a:pPr algn="l" fontAlgn="t"/>
                      <a:r>
                        <a:rPr lang="en-US" sz="1600">
                          <a:effectLst/>
                          <a:latin typeface="inherit"/>
                        </a:rPr>
                        <a:t>14</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$998</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$1672</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3797705184"/>
                  </a:ext>
                </a:extLst>
              </a:tr>
              <a:tr h="241741">
                <a:tc>
                  <a:txBody>
                    <a:bodyPr/>
                    <a:lstStyle/>
                    <a:p>
                      <a:pPr algn="l" fontAlgn="t"/>
                      <a:r>
                        <a:rPr lang="en-US" sz="1600">
                          <a:effectLst/>
                          <a:latin typeface="inherit"/>
                        </a:rPr>
                        <a:t>15</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$1086</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tc>
                  <a:txBody>
                    <a:bodyPr/>
                    <a:lstStyle/>
                    <a:p>
                      <a:pPr algn="l" fontAlgn="t"/>
                      <a:r>
                        <a:rPr lang="en-US" sz="1600" dirty="0">
                          <a:effectLst/>
                          <a:latin typeface="inherit"/>
                        </a:rPr>
                        <a:t>$1836</a:t>
                      </a:r>
                    </a:p>
                  </a:txBody>
                  <a:tcPr marL="0" marR="0" marT="0" marB="0">
                    <a:lnL>
                      <a:noFill/>
                    </a:lnL>
                    <a:lnR>
                      <a:noFill/>
                    </a:lnR>
                    <a:lnT w="9525" cap="flat" cmpd="sng" algn="ctr">
                      <a:solidFill>
                        <a:srgbClr val="E0EDED"/>
                      </a:solidFill>
                      <a:prstDash val="solid"/>
                      <a:round/>
                      <a:headEnd type="none" w="med" len="med"/>
                      <a:tailEnd type="none" w="med" len="med"/>
                    </a:lnT>
                    <a:lnB w="9525" cap="flat" cmpd="sng" algn="ctr">
                      <a:solidFill>
                        <a:srgbClr val="E0EDED"/>
                      </a:solidFill>
                      <a:prstDash val="solid"/>
                      <a:round/>
                      <a:headEnd type="none" w="med" len="med"/>
                      <a:tailEnd type="none" w="med" len="med"/>
                    </a:lnB>
                    <a:noFill/>
                  </a:tcPr>
                </a:tc>
                <a:extLst>
                  <a:ext uri="{0D108BD9-81ED-4DB2-BD59-A6C34878D82A}">
                    <a16:rowId xmlns:a16="http://schemas.microsoft.com/office/drawing/2014/main" val="1587249083"/>
                  </a:ext>
                </a:extLst>
              </a:tr>
            </a:tbl>
          </a:graphicData>
        </a:graphic>
      </p:graphicFrame>
      <p:sp>
        <p:nvSpPr>
          <p:cNvPr id="14" name="Rectangle 13"/>
          <p:cNvSpPr/>
          <p:nvPr/>
        </p:nvSpPr>
        <p:spPr>
          <a:xfrm>
            <a:off x="7619252" y="3534013"/>
            <a:ext cx="4468302" cy="3323987"/>
          </a:xfrm>
          <a:prstGeom prst="rect">
            <a:avLst/>
          </a:prstGeom>
          <a:solidFill>
            <a:schemeClr val="tx1"/>
          </a:solidFill>
        </p:spPr>
        <p:txBody>
          <a:bodyPr wrap="square">
            <a:spAutoFit/>
          </a:bodyPr>
          <a:lstStyle/>
          <a:p>
            <a:pPr fontAlgn="base"/>
            <a:r>
              <a:rPr lang="en-US" sz="1400" b="1" dirty="0">
                <a:solidFill>
                  <a:srgbClr val="B11303"/>
                </a:solidFill>
                <a:latin typeface="PT Sans"/>
              </a:rPr>
              <a:t>Additional Fees</a:t>
            </a:r>
          </a:p>
          <a:p>
            <a:pPr fontAlgn="base">
              <a:buFont typeface="Arial" panose="020B0604020202020204" pitchFamily="34" charset="0"/>
              <a:buChar char="•"/>
            </a:pPr>
            <a:r>
              <a:rPr lang="en-US" sz="1400" dirty="0">
                <a:solidFill>
                  <a:srgbClr val="565656"/>
                </a:solidFill>
                <a:latin typeface="PT Sans"/>
              </a:rPr>
              <a:t>$40 internet fee for each distance learning course</a:t>
            </a:r>
          </a:p>
          <a:p>
            <a:pPr fontAlgn="base">
              <a:buFont typeface="Arial" panose="020B0604020202020204" pitchFamily="34" charset="0"/>
              <a:buChar char="•"/>
            </a:pPr>
            <a:r>
              <a:rPr lang="en-US" sz="1400" dirty="0">
                <a:solidFill>
                  <a:srgbClr val="565656"/>
                </a:solidFill>
                <a:latin typeface="PT Sans"/>
              </a:rPr>
              <a:t>$100 reinstatement fee for students reinstated after the official census date</a:t>
            </a:r>
          </a:p>
          <a:p>
            <a:pPr fontAlgn="base">
              <a:buFont typeface="Arial" panose="020B0604020202020204" pitchFamily="34" charset="0"/>
              <a:buChar char="•"/>
            </a:pPr>
            <a:r>
              <a:rPr lang="en-US" sz="1400" dirty="0">
                <a:solidFill>
                  <a:srgbClr val="565656"/>
                </a:solidFill>
                <a:latin typeface="PT Sans"/>
              </a:rPr>
              <a:t>$117 per credit hour fee for courses taken the third time and each time thereafter</a:t>
            </a:r>
          </a:p>
          <a:p>
            <a:pPr fontAlgn="base">
              <a:buFont typeface="Arial" panose="020B0604020202020204" pitchFamily="34" charset="0"/>
              <a:buChar char="•"/>
            </a:pPr>
            <a:r>
              <a:rPr lang="en-US" sz="1400" dirty="0">
                <a:solidFill>
                  <a:srgbClr val="565656"/>
                </a:solidFill>
                <a:latin typeface="PT Sans"/>
              </a:rPr>
              <a:t>$25 installment plan fee if tuition and fees are paid using the college’s installment payment plan; 10% down payment required for a student to enter into an installment plan</a:t>
            </a:r>
          </a:p>
          <a:p>
            <a:pPr fontAlgn="base">
              <a:buFont typeface="Arial" panose="020B0604020202020204" pitchFamily="34" charset="0"/>
              <a:buChar char="•"/>
            </a:pPr>
            <a:r>
              <a:rPr lang="en-US" sz="1400" dirty="0">
                <a:solidFill>
                  <a:srgbClr val="565656"/>
                </a:solidFill>
                <a:latin typeface="PT Sans"/>
              </a:rPr>
              <a:t>$40 standard lab fee. Some designated individual courses with labs contain fees higher than $35. Refer to the course descriptions in this catalog for these standard and designated lab fees</a:t>
            </a:r>
          </a:p>
          <a:p>
            <a:pPr fontAlgn="base">
              <a:buFont typeface="Arial" panose="020B0604020202020204" pitchFamily="34" charset="0"/>
              <a:buChar char="•"/>
            </a:pPr>
            <a:r>
              <a:rPr lang="en-US" sz="1400" b="0" i="0" dirty="0">
                <a:solidFill>
                  <a:srgbClr val="565656"/>
                </a:solidFill>
                <a:effectLst/>
                <a:latin typeface="PT Sans"/>
              </a:rPr>
              <a:t>Bookstore Fee – Varies with cost of digital materials</a:t>
            </a:r>
          </a:p>
        </p:txBody>
      </p:sp>
      <p:sp>
        <p:nvSpPr>
          <p:cNvPr id="2" name="Oval 1"/>
          <p:cNvSpPr/>
          <p:nvPr/>
        </p:nvSpPr>
        <p:spPr>
          <a:xfrm>
            <a:off x="3789418" y="1995130"/>
            <a:ext cx="794327" cy="37869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89418" y="2748040"/>
            <a:ext cx="794327" cy="37869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94327" y="5366327"/>
            <a:ext cx="6114473" cy="1323439"/>
          </a:xfrm>
          <a:prstGeom prst="rect">
            <a:avLst/>
          </a:prstGeom>
          <a:solidFill>
            <a:schemeClr val="tx1"/>
          </a:solidFill>
          <a:ln w="57150">
            <a:solidFill>
              <a:srgbClr val="FF0000"/>
            </a:solidFill>
          </a:ln>
        </p:spPr>
        <p:txBody>
          <a:bodyPr wrap="square" rtlCol="0">
            <a:spAutoFit/>
          </a:bodyPr>
          <a:lstStyle/>
          <a:p>
            <a:pPr algn="ctr"/>
            <a:r>
              <a:rPr lang="en-US" sz="2000" b="1" dirty="0">
                <a:solidFill>
                  <a:srgbClr val="C00000"/>
                </a:solidFill>
              </a:rPr>
              <a:t>Dual Credit student receive a tuition waver for the 1</a:t>
            </a:r>
            <a:r>
              <a:rPr lang="en-US" sz="2000" b="1" baseline="30000" dirty="0">
                <a:solidFill>
                  <a:srgbClr val="C00000"/>
                </a:solidFill>
              </a:rPr>
              <a:t>st</a:t>
            </a:r>
            <a:r>
              <a:rPr lang="en-US" sz="2000" b="1" dirty="0">
                <a:solidFill>
                  <a:srgbClr val="C00000"/>
                </a:solidFill>
              </a:rPr>
              <a:t> 2 classes.  They pay only fees.  Any additional classes are charged normal tuition and fees.  </a:t>
            </a:r>
          </a:p>
        </p:txBody>
      </p:sp>
    </p:spTree>
    <p:extLst>
      <p:ext uri="{BB962C8B-B14F-4D97-AF65-F5344CB8AC3E}">
        <p14:creationId xmlns:p14="http://schemas.microsoft.com/office/powerpoint/2010/main" val="3759590967"/>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5ABE-C58B-4BAD-B5A2-58C94A24BDA1}"/>
              </a:ext>
            </a:extLst>
          </p:cNvPr>
          <p:cNvSpPr>
            <a:spLocks noGrp="1"/>
          </p:cNvSpPr>
          <p:nvPr>
            <p:ph type="title"/>
          </p:nvPr>
        </p:nvSpPr>
        <p:spPr>
          <a:xfrm>
            <a:off x="6485993" y="643465"/>
            <a:ext cx="4419074" cy="5560272"/>
          </a:xfrm>
        </p:spPr>
        <p:txBody>
          <a:bodyPr anchor="ctr">
            <a:normAutofit/>
          </a:bodyPr>
          <a:lstStyle/>
          <a:p>
            <a:r>
              <a:rPr lang="en-US" dirty="0">
                <a:solidFill>
                  <a:srgbClr val="FF0000"/>
                </a:solidFill>
              </a:rPr>
              <a:t>HB-8 FAST Program</a:t>
            </a:r>
            <a:br>
              <a:rPr lang="en-US" dirty="0"/>
            </a:br>
            <a:br>
              <a:rPr lang="en-US" dirty="0"/>
            </a:br>
            <a:r>
              <a:rPr lang="en-US" sz="1800" dirty="0">
                <a:solidFill>
                  <a:schemeClr val="tx1"/>
                </a:solidFill>
              </a:rPr>
              <a:t>Began Fall 2023</a:t>
            </a:r>
          </a:p>
        </p:txBody>
      </p:sp>
      <p:sp>
        <p:nvSpPr>
          <p:cNvPr id="3" name="Content Placeholder 2">
            <a:extLst>
              <a:ext uri="{FF2B5EF4-FFF2-40B4-BE49-F238E27FC236}">
                <a16:creationId xmlns:a16="http://schemas.microsoft.com/office/drawing/2014/main" id="{5F07A82F-6FE2-4979-8D29-B5E8007B9EE7}"/>
              </a:ext>
            </a:extLst>
          </p:cNvPr>
          <p:cNvSpPr>
            <a:spLocks noGrp="1"/>
          </p:cNvSpPr>
          <p:nvPr>
            <p:ph idx="1"/>
          </p:nvPr>
        </p:nvSpPr>
        <p:spPr>
          <a:xfrm>
            <a:off x="1732248" y="643465"/>
            <a:ext cx="4009730" cy="5528735"/>
          </a:xfrm>
        </p:spPr>
        <p:txBody>
          <a:bodyPr anchor="ctr">
            <a:normAutofit/>
          </a:bodyPr>
          <a:lstStyle/>
          <a:p>
            <a:r>
              <a:rPr lang="en-US" sz="2400" b="1" dirty="0">
                <a:solidFill>
                  <a:schemeClr val="bg2"/>
                </a:solidFill>
                <a:latin typeface="Abadi" panose="020B0604020104020204" pitchFamily="34" charset="0"/>
              </a:rPr>
              <a:t>All student qualifying for Free or Reduced Lunches at any point in the past 4 years may participate in Dual Credit classes for no charge.  </a:t>
            </a:r>
          </a:p>
          <a:p>
            <a:endParaRPr lang="en-US" sz="2400" b="1" dirty="0">
              <a:solidFill>
                <a:schemeClr val="bg2"/>
              </a:solidFill>
              <a:latin typeface="Abadi" panose="020B0604020104020204" pitchFamily="34" charset="0"/>
            </a:endParaRPr>
          </a:p>
          <a:p>
            <a:r>
              <a:rPr lang="en-US" sz="2400" b="1" dirty="0">
                <a:solidFill>
                  <a:schemeClr val="bg2"/>
                </a:solidFill>
                <a:latin typeface="Abadi" panose="020B0604020104020204" pitchFamily="34" charset="0"/>
              </a:rPr>
              <a:t>FAST is only available for student currently enrolled in a public school. </a:t>
            </a:r>
          </a:p>
        </p:txBody>
      </p:sp>
    </p:spTree>
    <p:extLst>
      <p:ext uri="{BB962C8B-B14F-4D97-AF65-F5344CB8AC3E}">
        <p14:creationId xmlns:p14="http://schemas.microsoft.com/office/powerpoint/2010/main" val="423821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ABA8-72ED-4E69-A74B-9E3B8D645C50}"/>
              </a:ext>
            </a:extLst>
          </p:cNvPr>
          <p:cNvSpPr>
            <a:spLocks noGrp="1"/>
          </p:cNvSpPr>
          <p:nvPr>
            <p:ph type="title"/>
          </p:nvPr>
        </p:nvSpPr>
        <p:spPr>
          <a:noFill/>
        </p:spPr>
        <p:txBody>
          <a:bodyPr>
            <a:normAutofit/>
          </a:bodyPr>
          <a:lstStyle/>
          <a:p>
            <a:r>
              <a:rPr lang="en-US" dirty="0">
                <a:solidFill>
                  <a:srgbClr val="FF0000"/>
                </a:solidFill>
              </a:rPr>
              <a:t>TVCC Partnerships</a:t>
            </a:r>
          </a:p>
        </p:txBody>
      </p:sp>
      <p:sp>
        <p:nvSpPr>
          <p:cNvPr id="3" name="Content Placeholder 2">
            <a:extLst>
              <a:ext uri="{FF2B5EF4-FFF2-40B4-BE49-F238E27FC236}">
                <a16:creationId xmlns:a16="http://schemas.microsoft.com/office/drawing/2014/main" id="{BEF84487-B05B-4269-8F45-B07F22E6C099}"/>
              </a:ext>
            </a:extLst>
          </p:cNvPr>
          <p:cNvSpPr>
            <a:spLocks noGrp="1"/>
          </p:cNvSpPr>
          <p:nvPr>
            <p:ph idx="1"/>
          </p:nvPr>
        </p:nvSpPr>
        <p:spPr>
          <a:xfrm>
            <a:off x="4607759" y="1828801"/>
            <a:ext cx="6346753" cy="3304622"/>
          </a:xfrm>
        </p:spPr>
        <p:txBody>
          <a:bodyPr>
            <a:noAutofit/>
          </a:bodyPr>
          <a:lstStyle/>
          <a:p>
            <a:r>
              <a:rPr lang="en-US" sz="2400" b="1" dirty="0">
                <a:solidFill>
                  <a:schemeClr val="tx1"/>
                </a:solidFill>
              </a:rPr>
              <a:t>TVCC partners with multiple ISDs, charter and private schools.</a:t>
            </a:r>
          </a:p>
          <a:p>
            <a:r>
              <a:rPr lang="en-US" sz="2400" b="1" dirty="0">
                <a:solidFill>
                  <a:schemeClr val="tx1"/>
                </a:solidFill>
              </a:rPr>
              <a:t>Each school is free to develop its own dual credit admission requirements, dual credit policies, approved courses, approved pathways, etc.  </a:t>
            </a:r>
          </a:p>
          <a:p>
            <a:r>
              <a:rPr lang="en-US" sz="2400" b="1" dirty="0">
                <a:solidFill>
                  <a:schemeClr val="tx1"/>
                </a:solidFill>
              </a:rPr>
              <a:t>TVCC will honor and abide by the policies of each institution as long as those policies meet the minimum admission/enrollment requirements of TVCC.  </a:t>
            </a:r>
          </a:p>
        </p:txBody>
      </p:sp>
      <p:pic>
        <p:nvPicPr>
          <p:cNvPr id="7" name="Graphic 6" descr="Schoolhouse">
            <a:extLst>
              <a:ext uri="{FF2B5EF4-FFF2-40B4-BE49-F238E27FC236}">
                <a16:creationId xmlns:a16="http://schemas.microsoft.com/office/drawing/2014/main" id="{BBFBFD10-6FF6-550C-D526-137919C058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03137" y="2101200"/>
            <a:ext cx="3304622" cy="3304622"/>
          </a:xfrm>
          <a:prstGeom prst="rect">
            <a:avLst/>
          </a:prstGeom>
        </p:spPr>
      </p:pic>
    </p:spTree>
    <p:extLst>
      <p:ext uri="{BB962C8B-B14F-4D97-AF65-F5344CB8AC3E}">
        <p14:creationId xmlns:p14="http://schemas.microsoft.com/office/powerpoint/2010/main" val="362474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ADE5-8240-4CC1-B831-084071891E29}"/>
              </a:ext>
            </a:extLst>
          </p:cNvPr>
          <p:cNvSpPr>
            <a:spLocks noGrp="1"/>
          </p:cNvSpPr>
          <p:nvPr>
            <p:ph type="title"/>
          </p:nvPr>
        </p:nvSpPr>
        <p:spPr/>
        <p:txBody>
          <a:bodyPr/>
          <a:lstStyle/>
          <a:p>
            <a:r>
              <a:rPr lang="en-US"/>
              <a:t>    </a:t>
            </a:r>
            <a:r>
              <a:rPr lang="en-US">
                <a:solidFill>
                  <a:srgbClr val="FF0000"/>
                </a:solidFill>
              </a:rPr>
              <a:t>Homeschool Partnerships</a:t>
            </a:r>
            <a:endParaRPr lang="en-US" dirty="0">
              <a:solidFill>
                <a:srgbClr val="FF0000"/>
              </a:solidFill>
            </a:endParaRPr>
          </a:p>
        </p:txBody>
      </p:sp>
      <p:graphicFrame>
        <p:nvGraphicFramePr>
          <p:cNvPr id="5" name="Content Placeholder 2">
            <a:extLst>
              <a:ext uri="{FF2B5EF4-FFF2-40B4-BE49-F238E27FC236}">
                <a16:creationId xmlns:a16="http://schemas.microsoft.com/office/drawing/2014/main" id="{E74D8452-64AD-D3E4-C1AD-3323EC3B3AF2}"/>
              </a:ext>
            </a:extLst>
          </p:cNvPr>
          <p:cNvGraphicFramePr>
            <a:graphicFrameLocks noGrp="1"/>
          </p:cNvGraphicFramePr>
          <p:nvPr>
            <p:ph idx="1"/>
            <p:extLst>
              <p:ext uri="{D42A27DB-BD31-4B8C-83A1-F6EECF244321}">
                <p14:modId xmlns:p14="http://schemas.microsoft.com/office/powerpoint/2010/main" val="1285932450"/>
              </p:ext>
            </p:extLst>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82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CD44-1991-A542-DFF0-44C525F870F3}"/>
              </a:ext>
            </a:extLst>
          </p:cNvPr>
          <p:cNvSpPr>
            <a:spLocks noGrp="1"/>
          </p:cNvSpPr>
          <p:nvPr>
            <p:ph type="title"/>
          </p:nvPr>
        </p:nvSpPr>
        <p:spPr>
          <a:xfrm>
            <a:off x="405838" y="641772"/>
            <a:ext cx="9692640" cy="1428929"/>
          </a:xfrm>
          <a:solidFill>
            <a:srgbClr val="FF0000"/>
          </a:solidFill>
        </p:spPr>
        <p:txBody>
          <a:bodyPr>
            <a:normAutofit/>
          </a:bodyPr>
          <a:lstStyle/>
          <a:p>
            <a:r>
              <a:rPr lang="en-US" sz="7200" dirty="0"/>
              <a:t>Getting Started</a:t>
            </a:r>
          </a:p>
        </p:txBody>
      </p:sp>
      <p:pic>
        <p:nvPicPr>
          <p:cNvPr id="2050" name="Picture 2" descr="Graduation                                                                                                                                  ">
            <a:extLst>
              <a:ext uri="{FF2B5EF4-FFF2-40B4-BE49-F238E27FC236}">
                <a16:creationId xmlns:a16="http://schemas.microsoft.com/office/drawing/2014/main" id="{8C50F741-ADB1-CDA6-E37C-E9036B8993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920"/>
          <a:stretch/>
        </p:blipFill>
        <p:spPr bwMode="auto">
          <a:xfrm>
            <a:off x="3180944" y="2219082"/>
            <a:ext cx="3761543" cy="446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129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1" name="Graphic 10" descr="Schoolhouse">
            <a:extLst>
              <a:ext uri="{FF2B5EF4-FFF2-40B4-BE49-F238E27FC236}">
                <a16:creationId xmlns:a16="http://schemas.microsoft.com/office/drawing/2014/main" id="{E311B204-6931-4524-BCEE-F7B90A08C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6679" y="156728"/>
            <a:ext cx="2045531" cy="2045531"/>
          </a:xfrm>
          <a:prstGeom prst="rect">
            <a:avLst/>
          </a:prstGeom>
        </p:spPr>
      </p:pic>
      <p:sp>
        <p:nvSpPr>
          <p:cNvPr id="4" name="Title 3">
            <a:extLst>
              <a:ext uri="{FF2B5EF4-FFF2-40B4-BE49-F238E27FC236}">
                <a16:creationId xmlns:a16="http://schemas.microsoft.com/office/drawing/2014/main" id="{CE6A9C5B-F8D6-4798-9CF3-01CEE38C1EC9}"/>
              </a:ext>
            </a:extLst>
          </p:cNvPr>
          <p:cNvSpPr txBox="1">
            <a:spLocks noGrp="1"/>
          </p:cNvSpPr>
          <p:nvPr>
            <p:ph type="title"/>
          </p:nvPr>
        </p:nvSpPr>
        <p:spPr>
          <a:xfrm rot="16200000">
            <a:off x="-2684461" y="3198165"/>
            <a:ext cx="6858000" cy="461665"/>
          </a:xfrm>
          <a:prstGeom prst="rect">
            <a:avLst/>
          </a:prstGeom>
          <a:solidFill>
            <a:srgbClr val="FF0000"/>
          </a:solidFill>
        </p:spPr>
        <p:txBody>
          <a:bodyPr wrap="square" rtlCol="0">
            <a:spAutoFit/>
          </a:bodyPr>
          <a:lstStyle/>
          <a:p>
            <a:r>
              <a:rPr lang="en-US" sz="2800" dirty="0">
                <a:latin typeface="Microsoft JhengHei UI Light" panose="020B0304030504040204" pitchFamily="34" charset="-120"/>
                <a:ea typeface="Microsoft JhengHei UI Light" panose="020B0304030504040204" pitchFamily="34" charset="-120"/>
              </a:rPr>
              <a:t>Dual Credit &amp; Secondary Partnerships</a:t>
            </a:r>
          </a:p>
        </p:txBody>
      </p:sp>
      <p:sp>
        <p:nvSpPr>
          <p:cNvPr id="3" name="Content Placeholder 2">
            <a:extLst>
              <a:ext uri="{FF2B5EF4-FFF2-40B4-BE49-F238E27FC236}">
                <a16:creationId xmlns:a16="http://schemas.microsoft.com/office/drawing/2014/main" id="{4594D649-DEFD-455D-9B47-BEA62BE4F514}"/>
              </a:ext>
            </a:extLst>
          </p:cNvPr>
          <p:cNvSpPr>
            <a:spLocks noGrp="1"/>
          </p:cNvSpPr>
          <p:nvPr>
            <p:ph idx="1"/>
          </p:nvPr>
        </p:nvSpPr>
        <p:spPr>
          <a:xfrm>
            <a:off x="4976027" y="643467"/>
            <a:ext cx="5673346" cy="5528734"/>
          </a:xfrm>
          <a:noFill/>
        </p:spPr>
        <p:txBody>
          <a:bodyPr anchor="t">
            <a:normAutofit/>
          </a:bodyPr>
          <a:lstStyle/>
          <a:p>
            <a:r>
              <a:rPr lang="en-US" sz="2400" b="1" dirty="0"/>
              <a:t>All registration for students enrolled in an ISD, Charter or Public school is completed with the HS Counselor or Administration.  DC students cannot self add or drop classes.</a:t>
            </a:r>
          </a:p>
          <a:p>
            <a:r>
              <a:rPr lang="en-US" sz="2400" b="1" dirty="0"/>
              <a:t>Institutions may have due dates that proceed those of TVCC in order to have materials submitted to us on time.  </a:t>
            </a:r>
          </a:p>
          <a:p>
            <a:r>
              <a:rPr lang="en-US" sz="2400" b="1" dirty="0"/>
              <a:t>All homeschool registration is submitted by the parent or guardian through the TVCC website</a:t>
            </a:r>
          </a:p>
        </p:txBody>
      </p:sp>
      <p:pic>
        <p:nvPicPr>
          <p:cNvPr id="9" name="Graphic 8" descr="Schoolhouse">
            <a:extLst>
              <a:ext uri="{FF2B5EF4-FFF2-40B4-BE49-F238E27FC236}">
                <a16:creationId xmlns:a16="http://schemas.microsoft.com/office/drawing/2014/main" id="{3DC62169-018D-4585-BEFF-3235A83433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80707" y="2361798"/>
            <a:ext cx="2137475" cy="2137475"/>
          </a:xfrm>
          <a:prstGeom prst="rect">
            <a:avLst/>
          </a:prstGeom>
        </p:spPr>
      </p:pic>
      <p:pic>
        <p:nvPicPr>
          <p:cNvPr id="13" name="Graphic 12" descr="Schoolhouse">
            <a:extLst>
              <a:ext uri="{FF2B5EF4-FFF2-40B4-BE49-F238E27FC236}">
                <a16:creationId xmlns:a16="http://schemas.microsoft.com/office/drawing/2014/main" id="{05299A5D-9411-4D3E-B042-B244957795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30109" y="4658812"/>
            <a:ext cx="2038672" cy="2038672"/>
          </a:xfrm>
          <a:prstGeom prst="rect">
            <a:avLst/>
          </a:prstGeom>
        </p:spPr>
      </p:pic>
    </p:spTree>
    <p:extLst>
      <p:ext uri="{BB962C8B-B14F-4D97-AF65-F5344CB8AC3E}">
        <p14:creationId xmlns:p14="http://schemas.microsoft.com/office/powerpoint/2010/main" val="125807361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A59D-5461-4E47-866B-A5C2E982579E}"/>
              </a:ext>
            </a:extLst>
          </p:cNvPr>
          <p:cNvSpPr>
            <a:spLocks noGrp="1"/>
          </p:cNvSpPr>
          <p:nvPr>
            <p:ph type="title"/>
          </p:nvPr>
        </p:nvSpPr>
        <p:spPr>
          <a:xfrm>
            <a:off x="643830" y="248194"/>
            <a:ext cx="3241143" cy="1325562"/>
          </a:xfrm>
        </p:spPr>
        <p:txBody>
          <a:bodyPr>
            <a:normAutofit/>
          </a:bodyPr>
          <a:lstStyle/>
          <a:p>
            <a:r>
              <a:rPr lang="en-US" sz="4000" b="0" dirty="0"/>
              <a:t>TSIA Testing</a:t>
            </a:r>
          </a:p>
        </p:txBody>
      </p:sp>
      <p:sp>
        <p:nvSpPr>
          <p:cNvPr id="3" name="Content Placeholder 2">
            <a:extLst>
              <a:ext uri="{FF2B5EF4-FFF2-40B4-BE49-F238E27FC236}">
                <a16:creationId xmlns:a16="http://schemas.microsoft.com/office/drawing/2014/main" id="{34367FFC-7A5F-4FB6-A9FA-41A969298C1D}"/>
              </a:ext>
            </a:extLst>
          </p:cNvPr>
          <p:cNvSpPr>
            <a:spLocks noGrp="1"/>
          </p:cNvSpPr>
          <p:nvPr>
            <p:ph idx="1"/>
          </p:nvPr>
        </p:nvSpPr>
        <p:spPr>
          <a:xfrm>
            <a:off x="643831" y="1936955"/>
            <a:ext cx="3241143" cy="4243182"/>
          </a:xfrm>
        </p:spPr>
        <p:txBody>
          <a:bodyPr>
            <a:normAutofit/>
          </a:bodyPr>
          <a:lstStyle/>
          <a:p>
            <a:r>
              <a:rPr lang="en-US" sz="2400" b="1" dirty="0"/>
              <a:t>TVCC.edu</a:t>
            </a:r>
          </a:p>
          <a:p>
            <a:r>
              <a:rPr lang="en-US" sz="2400" b="1" dirty="0"/>
              <a:t>Click Admissions</a:t>
            </a:r>
          </a:p>
          <a:p>
            <a:r>
              <a:rPr lang="en-US" sz="2400" b="1" dirty="0"/>
              <a:t>Click Take the TSIA</a:t>
            </a:r>
          </a:p>
          <a:p>
            <a:r>
              <a:rPr lang="en-US" sz="2400" b="1" dirty="0"/>
              <a:t>Click Need to Schedule an exam</a:t>
            </a:r>
          </a:p>
          <a:p>
            <a:endParaRPr lang="en-US" sz="2400" b="1" dirty="0"/>
          </a:p>
          <a:p>
            <a:endParaRPr lang="en-US" sz="1600" dirty="0"/>
          </a:p>
        </p:txBody>
      </p:sp>
      <p:pic>
        <p:nvPicPr>
          <p:cNvPr id="7" name="Picture 6" descr="A qr code with a dinosaur&#10;&#10;Description automatically generated">
            <a:extLst>
              <a:ext uri="{FF2B5EF4-FFF2-40B4-BE49-F238E27FC236}">
                <a16:creationId xmlns:a16="http://schemas.microsoft.com/office/drawing/2014/main" id="{B5E274DA-2D7A-45AD-AC69-17B3FA8B3E94}"/>
              </a:ext>
            </a:extLst>
          </p:cNvPr>
          <p:cNvPicPr>
            <a:picLocks noChangeAspect="1"/>
          </p:cNvPicPr>
          <p:nvPr/>
        </p:nvPicPr>
        <p:blipFill rotWithShape="1">
          <a:blip r:embed="rId2">
            <a:extLst>
              <a:ext uri="{28A0092B-C50C-407E-A947-70E740481C1C}">
                <a14:useLocalDpi xmlns:a14="http://schemas.microsoft.com/office/drawing/2010/main" val="0"/>
              </a:ext>
            </a:extLst>
          </a:blip>
          <a:srcRect r="9215" b="5"/>
          <a:stretch/>
        </p:blipFill>
        <p:spPr>
          <a:xfrm>
            <a:off x="5195458" y="640080"/>
            <a:ext cx="5405553" cy="5588101"/>
          </a:xfrm>
          <a:prstGeom prst="rect">
            <a:avLst/>
          </a:prstGeom>
        </p:spPr>
      </p:pic>
    </p:spTree>
    <p:extLst>
      <p:ext uri="{BB962C8B-B14F-4D97-AF65-F5344CB8AC3E}">
        <p14:creationId xmlns:p14="http://schemas.microsoft.com/office/powerpoint/2010/main" val="238417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E9525E-FD73-7DD2-DC77-5043A6E75A03}"/>
              </a:ext>
            </a:extLst>
          </p:cNvPr>
          <p:cNvPicPr>
            <a:picLocks noChangeAspect="1"/>
          </p:cNvPicPr>
          <p:nvPr/>
        </p:nvPicPr>
        <p:blipFill rotWithShape="1">
          <a:blip r:embed="rId2"/>
          <a:srcRect l="-2985" t="-3398" r="2985" b="3398"/>
          <a:stretch/>
        </p:blipFill>
        <p:spPr>
          <a:xfrm>
            <a:off x="-220980" y="1894841"/>
            <a:ext cx="11456427" cy="894080"/>
          </a:xfrm>
          <a:prstGeom prst="rect">
            <a:avLst/>
          </a:prstGeom>
        </p:spPr>
      </p:pic>
      <p:sp>
        <p:nvSpPr>
          <p:cNvPr id="2" name="Title 1">
            <a:extLst>
              <a:ext uri="{FF2B5EF4-FFF2-40B4-BE49-F238E27FC236}">
                <a16:creationId xmlns:a16="http://schemas.microsoft.com/office/drawing/2014/main" id="{A0B613DA-6290-4EB7-8F37-6C52247712FB}"/>
              </a:ext>
            </a:extLst>
          </p:cNvPr>
          <p:cNvSpPr>
            <a:spLocks noGrp="1"/>
          </p:cNvSpPr>
          <p:nvPr>
            <p:ph type="title"/>
          </p:nvPr>
        </p:nvSpPr>
        <p:spPr>
          <a:xfrm>
            <a:off x="914400" y="3749041"/>
            <a:ext cx="9926156" cy="1635760"/>
          </a:xfrm>
        </p:spPr>
        <p:txBody>
          <a:bodyPr vert="horz" lIns="91440" tIns="27432" rIns="91440" bIns="45720" rtlCol="0" anchor="b">
            <a:normAutofit/>
          </a:bodyPr>
          <a:lstStyle/>
          <a:p>
            <a:pPr algn="ctr">
              <a:lnSpc>
                <a:spcPct val="85000"/>
              </a:lnSpc>
            </a:pPr>
            <a:r>
              <a:rPr lang="en-US" sz="7200">
                <a:solidFill>
                  <a:schemeClr val="tx1"/>
                </a:solidFill>
              </a:rPr>
              <a:t>TVCC.EDU</a:t>
            </a:r>
          </a:p>
        </p:txBody>
      </p:sp>
      <p:sp>
        <p:nvSpPr>
          <p:cNvPr id="6" name="Content Placeholder 5">
            <a:extLst>
              <a:ext uri="{FF2B5EF4-FFF2-40B4-BE49-F238E27FC236}">
                <a16:creationId xmlns:a16="http://schemas.microsoft.com/office/drawing/2014/main" id="{13CE0739-3778-E632-1945-52B4507F3399}"/>
              </a:ext>
            </a:extLst>
          </p:cNvPr>
          <p:cNvSpPr>
            <a:spLocks noGrp="1"/>
          </p:cNvSpPr>
          <p:nvPr>
            <p:ph idx="1"/>
          </p:nvPr>
        </p:nvSpPr>
        <p:spPr>
          <a:xfrm>
            <a:off x="1351444" y="2085779"/>
            <a:ext cx="8595360" cy="4351337"/>
          </a:xfrm>
        </p:spPr>
        <p:txBody>
          <a:bodyPr/>
          <a:lstStyle/>
          <a:p>
            <a:endParaRPr lang="en-US" dirty="0"/>
          </a:p>
        </p:txBody>
      </p:sp>
      <p:cxnSp>
        <p:nvCxnSpPr>
          <p:cNvPr id="7" name="Straight Arrow Connector 6">
            <a:extLst>
              <a:ext uri="{FF2B5EF4-FFF2-40B4-BE49-F238E27FC236}">
                <a16:creationId xmlns:a16="http://schemas.microsoft.com/office/drawing/2014/main" id="{01AEEC8B-B15C-42D4-980A-89686B1E8DC8}"/>
              </a:ext>
            </a:extLst>
          </p:cNvPr>
          <p:cNvCxnSpPr/>
          <p:nvPr/>
        </p:nvCxnSpPr>
        <p:spPr>
          <a:xfrm>
            <a:off x="3467100" y="657225"/>
            <a:ext cx="1714500" cy="118110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7EA883D-80BE-4991-A41B-18827E402F6F}"/>
              </a:ext>
            </a:extLst>
          </p:cNvPr>
          <p:cNvSpPr/>
          <p:nvPr/>
        </p:nvSpPr>
        <p:spPr>
          <a:xfrm>
            <a:off x="5191924" y="1894841"/>
            <a:ext cx="914400" cy="447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055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4A99-2346-4298-83D4-A6281452976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E19F6F-E60C-4F74-A550-70CCC4E1688E}"/>
              </a:ext>
            </a:extLst>
          </p:cNvPr>
          <p:cNvPicPr>
            <a:picLocks noGrp="1" noChangeAspect="1"/>
          </p:cNvPicPr>
          <p:nvPr>
            <p:ph idx="1"/>
          </p:nvPr>
        </p:nvPicPr>
        <p:blipFill>
          <a:blip r:embed="rId2"/>
          <a:stretch>
            <a:fillRect/>
          </a:stretch>
        </p:blipFill>
        <p:spPr>
          <a:xfrm>
            <a:off x="2144090" y="1253331"/>
            <a:ext cx="6756024" cy="4351338"/>
          </a:xfrm>
        </p:spPr>
      </p:pic>
      <p:sp>
        <p:nvSpPr>
          <p:cNvPr id="6" name="Oval 5">
            <a:extLst>
              <a:ext uri="{FF2B5EF4-FFF2-40B4-BE49-F238E27FC236}">
                <a16:creationId xmlns:a16="http://schemas.microsoft.com/office/drawing/2014/main" id="{78393375-B458-48A0-9E9B-1DB49E461937}"/>
              </a:ext>
            </a:extLst>
          </p:cNvPr>
          <p:cNvSpPr/>
          <p:nvPr/>
        </p:nvSpPr>
        <p:spPr>
          <a:xfrm>
            <a:off x="2724539" y="2771192"/>
            <a:ext cx="5430416" cy="187545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38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4461089" y="365759"/>
            <a:ext cx="6454762" cy="1512201"/>
          </a:xfrm>
          <a:prstGeom prst="rect">
            <a:avLst/>
          </a:prstGeom>
        </p:spPr>
        <p:txBody>
          <a:bodyPr vert="horz" lIns="91440" tIns="27432" rIns="91440" bIns="45720" rtlCol="0" anchor="b">
            <a:normAutofit/>
          </a:bodyPr>
          <a:lstStyle/>
          <a:p>
            <a:pPr defTabSz="914400">
              <a:lnSpc>
                <a:spcPct val="90000"/>
              </a:lnSpc>
              <a:spcBef>
                <a:spcPct val="0"/>
              </a:spcBef>
              <a:spcAft>
                <a:spcPts val="600"/>
              </a:spcAft>
            </a:pPr>
            <a:r>
              <a:rPr lang="en-US" sz="3700" b="1" spc="-50">
                <a:solidFill>
                  <a:schemeClr val="accent1"/>
                </a:solidFill>
                <a:latin typeface="+mj-lt"/>
                <a:ea typeface="+mj-ea"/>
                <a:cs typeface="+mj-cs"/>
              </a:rPr>
              <a:t>Dual Credit &amp; Secondary Partnerships</a:t>
            </a:r>
          </a:p>
        </p:txBody>
      </p:sp>
      <p:pic>
        <p:nvPicPr>
          <p:cNvPr id="4" name="Picture 3">
            <a:extLst>
              <a:ext uri="{FF2B5EF4-FFF2-40B4-BE49-F238E27FC236}">
                <a16:creationId xmlns:a16="http://schemas.microsoft.com/office/drawing/2014/main" id="{854EF8CB-C323-9C90-376C-C87736C0CA9E}"/>
              </a:ext>
            </a:extLst>
          </p:cNvPr>
          <p:cNvPicPr>
            <a:picLocks noChangeAspect="1"/>
          </p:cNvPicPr>
          <p:nvPr/>
        </p:nvPicPr>
        <p:blipFill>
          <a:blip r:embed="rId2"/>
          <a:stretch>
            <a:fillRect/>
          </a:stretch>
        </p:blipFill>
        <p:spPr>
          <a:xfrm>
            <a:off x="910142" y="523175"/>
            <a:ext cx="3070573" cy="2707261"/>
          </a:xfrm>
          <a:prstGeom prst="rect">
            <a:avLst/>
          </a:prstGeom>
        </p:spPr>
      </p:pic>
      <p:sp>
        <p:nvSpPr>
          <p:cNvPr id="10" name="TextBox 9"/>
          <p:cNvSpPr txBox="1"/>
          <p:nvPr/>
        </p:nvSpPr>
        <p:spPr>
          <a:xfrm>
            <a:off x="4461089" y="2005781"/>
            <a:ext cx="6454762" cy="4367587"/>
          </a:xfrm>
          <a:prstGeom prst="rect">
            <a:avLst/>
          </a:prstGeom>
        </p:spPr>
        <p:txBody>
          <a:bodyPr vert="horz" lIns="91440" tIns="45720" rIns="91440" bIns="45720" rtlCol="0">
            <a:normAutofit/>
          </a:bodyPr>
          <a:lstStyle/>
          <a:p>
            <a:pPr indent="-182880" defTabSz="914400">
              <a:spcAft>
                <a:spcPts val="600"/>
              </a:spcAft>
              <a:buClr>
                <a:schemeClr val="accent1"/>
              </a:buClr>
            </a:pPr>
            <a:r>
              <a:rPr lang="en-US" sz="2800" dirty="0">
                <a:solidFill>
                  <a:schemeClr val="tx1">
                    <a:lumMod val="65000"/>
                    <a:lumOff val="35000"/>
                  </a:schemeClr>
                </a:solidFill>
              </a:rPr>
              <a:t>Dual Credit refers to a system under which an eligible high school student enrolls in college course(s) and receives credit for the course(s) from both the college and the high school. Dual Credit courses include both academic core courses as well as technical/workforce courses.</a:t>
            </a:r>
          </a:p>
        </p:txBody>
      </p:sp>
      <p:pic>
        <p:nvPicPr>
          <p:cNvPr id="14" name="Picture 13">
            <a:extLst>
              <a:ext uri="{FF2B5EF4-FFF2-40B4-BE49-F238E27FC236}">
                <a16:creationId xmlns:a16="http://schemas.microsoft.com/office/drawing/2014/main" id="{87E127A2-07C9-7F22-CEFE-4EA6DC8BAC1D}"/>
              </a:ext>
            </a:extLst>
          </p:cNvPr>
          <p:cNvPicPr>
            <a:picLocks noChangeAspect="1"/>
          </p:cNvPicPr>
          <p:nvPr/>
        </p:nvPicPr>
        <p:blipFill rotWithShape="1">
          <a:blip r:embed="rId3"/>
          <a:srcRect l="24847" r="15406"/>
          <a:stretch/>
        </p:blipFill>
        <p:spPr>
          <a:xfrm>
            <a:off x="910141" y="4197452"/>
            <a:ext cx="3070574" cy="1567484"/>
          </a:xfrm>
          <a:prstGeom prst="rect">
            <a:avLst/>
          </a:prstGeom>
        </p:spPr>
      </p:pic>
    </p:spTree>
    <p:extLst>
      <p:ext uri="{BB962C8B-B14F-4D97-AF65-F5344CB8AC3E}">
        <p14:creationId xmlns:p14="http://schemas.microsoft.com/office/powerpoint/2010/main" val="2324518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AD241C-6767-507F-B567-EC2288833025}"/>
              </a:ext>
            </a:extLst>
          </p:cNvPr>
          <p:cNvPicPr>
            <a:picLocks noChangeAspect="1"/>
          </p:cNvPicPr>
          <p:nvPr/>
        </p:nvPicPr>
        <p:blipFill>
          <a:blip r:embed="rId2"/>
          <a:stretch>
            <a:fillRect/>
          </a:stretch>
        </p:blipFill>
        <p:spPr>
          <a:xfrm>
            <a:off x="698348" y="428431"/>
            <a:ext cx="11251659" cy="6858000"/>
          </a:xfrm>
          <a:prstGeom prst="rect">
            <a:avLst/>
          </a:prstGeom>
        </p:spPr>
      </p:pic>
      <p:sp>
        <p:nvSpPr>
          <p:cNvPr id="6" name="TextBox 5"/>
          <p:cNvSpPr txBox="1"/>
          <p:nvPr/>
        </p:nvSpPr>
        <p:spPr>
          <a:xfrm rot="16200000">
            <a:off x="-3219051" y="3167388"/>
            <a:ext cx="6858001" cy="523220"/>
          </a:xfrm>
          <a:prstGeom prst="rect">
            <a:avLst/>
          </a:prstGeom>
          <a:solidFill>
            <a:srgbClr val="FF0000"/>
          </a:solidFill>
        </p:spPr>
        <p:txBody>
          <a:bodyPr wrap="square" rtlCol="0">
            <a:spAutoFit/>
          </a:bodyPr>
          <a:lstStyle/>
          <a:p>
            <a:r>
              <a:rPr lang="en-US" sz="2800" dirty="0">
                <a:latin typeface="Microsoft JhengHei UI Light" panose="020B0304030504040204" pitchFamily="34" charset="-120"/>
                <a:ea typeface="Microsoft JhengHei UI Light" panose="020B0304030504040204" pitchFamily="34" charset="-120"/>
              </a:rPr>
              <a:t>Dual Credit &amp; Secondary Partnerships</a:t>
            </a:r>
          </a:p>
        </p:txBody>
      </p:sp>
      <p:sp>
        <p:nvSpPr>
          <p:cNvPr id="7" name="TextBox 6"/>
          <p:cNvSpPr txBox="1"/>
          <p:nvPr/>
        </p:nvSpPr>
        <p:spPr>
          <a:xfrm>
            <a:off x="8520545" y="2252749"/>
            <a:ext cx="3186172" cy="2862322"/>
          </a:xfrm>
          <a:prstGeom prst="rect">
            <a:avLst/>
          </a:prstGeom>
          <a:solidFill>
            <a:srgbClr val="FFFF00"/>
          </a:solidFill>
        </p:spPr>
        <p:txBody>
          <a:bodyPr wrap="square" rtlCol="0">
            <a:spAutoFit/>
          </a:bodyPr>
          <a:lstStyle/>
          <a:p>
            <a:pPr algn="ctr"/>
            <a:r>
              <a:rPr lang="en-US" b="1" dirty="0">
                <a:solidFill>
                  <a:schemeClr val="bg1"/>
                </a:solidFill>
              </a:rPr>
              <a:t>My Cardinal Connect</a:t>
            </a:r>
          </a:p>
          <a:p>
            <a:pPr algn="ctr"/>
            <a:endParaRPr lang="en-US" b="1" dirty="0">
              <a:solidFill>
                <a:schemeClr val="bg1"/>
              </a:solidFill>
            </a:endParaRPr>
          </a:p>
          <a:p>
            <a:pPr algn="ctr"/>
            <a:r>
              <a:rPr lang="en-US" b="1" dirty="0">
                <a:solidFill>
                  <a:schemeClr val="bg1"/>
                </a:solidFill>
              </a:rPr>
              <a:t>Access through TVCC.EDU</a:t>
            </a:r>
          </a:p>
          <a:p>
            <a:pPr algn="ctr"/>
            <a:endParaRPr lang="en-US" b="1" dirty="0">
              <a:solidFill>
                <a:schemeClr val="bg1"/>
              </a:solidFill>
            </a:endParaRPr>
          </a:p>
          <a:p>
            <a:pPr algn="ctr"/>
            <a:r>
              <a:rPr lang="en-US" b="1" dirty="0">
                <a:solidFill>
                  <a:schemeClr val="bg1"/>
                </a:solidFill>
              </a:rPr>
              <a:t>Use to make payments or set up payment plans</a:t>
            </a:r>
          </a:p>
          <a:p>
            <a:pPr algn="ctr"/>
            <a:r>
              <a:rPr lang="en-US" b="1" dirty="0">
                <a:solidFill>
                  <a:schemeClr val="bg1"/>
                </a:solidFill>
              </a:rPr>
              <a:t>Or </a:t>
            </a:r>
          </a:p>
          <a:p>
            <a:pPr algn="ctr"/>
            <a:r>
              <a:rPr lang="en-US" b="1" dirty="0">
                <a:solidFill>
                  <a:schemeClr val="bg1"/>
                </a:solidFill>
              </a:rPr>
              <a:t>Pay in person on campus at the cashier’s office</a:t>
            </a:r>
          </a:p>
        </p:txBody>
      </p:sp>
      <p:sp>
        <p:nvSpPr>
          <p:cNvPr id="8" name="Oval 7"/>
          <p:cNvSpPr/>
          <p:nvPr/>
        </p:nvSpPr>
        <p:spPr>
          <a:xfrm>
            <a:off x="8761445" y="221899"/>
            <a:ext cx="1830250" cy="970383"/>
          </a:xfrm>
          <a:prstGeom prst="ellipse">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cxnSpLocks/>
          </p:cNvCxnSpPr>
          <p:nvPr/>
        </p:nvCxnSpPr>
        <p:spPr>
          <a:xfrm flipH="1">
            <a:off x="7173157" y="1222310"/>
            <a:ext cx="1588288" cy="2635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928158"/>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EDE602-FD77-2222-9995-25DF629011E8}"/>
              </a:ext>
            </a:extLst>
          </p:cNvPr>
          <p:cNvPicPr>
            <a:picLocks noChangeAspect="1"/>
          </p:cNvPicPr>
          <p:nvPr/>
        </p:nvPicPr>
        <p:blipFill>
          <a:blip r:embed="rId2"/>
          <a:stretch>
            <a:fillRect/>
          </a:stretch>
        </p:blipFill>
        <p:spPr>
          <a:xfrm>
            <a:off x="776887" y="287445"/>
            <a:ext cx="11203619" cy="6283110"/>
          </a:xfrm>
          <a:prstGeom prst="rect">
            <a:avLst/>
          </a:prstGeom>
        </p:spPr>
      </p:pic>
      <p:sp>
        <p:nvSpPr>
          <p:cNvPr id="6" name="TextBox 5"/>
          <p:cNvSpPr txBox="1"/>
          <p:nvPr/>
        </p:nvSpPr>
        <p:spPr>
          <a:xfrm rot="16200000">
            <a:off x="-3219052" y="3167389"/>
            <a:ext cx="6858004" cy="523220"/>
          </a:xfrm>
          <a:prstGeom prst="rect">
            <a:avLst/>
          </a:prstGeom>
          <a:solidFill>
            <a:srgbClr val="FF0000"/>
          </a:solidFill>
        </p:spPr>
        <p:txBody>
          <a:bodyPr wrap="square" rtlCol="0">
            <a:spAutoFit/>
          </a:bodyPr>
          <a:lstStyle/>
          <a:p>
            <a:r>
              <a:rPr lang="en-US" sz="2800" dirty="0">
                <a:latin typeface="Microsoft JhengHei UI Light" panose="020B0304030504040204" pitchFamily="34" charset="-120"/>
                <a:ea typeface="Microsoft JhengHei UI Light" panose="020B0304030504040204" pitchFamily="34" charset="-120"/>
              </a:rPr>
              <a:t>Dual Credit &amp; Secondary Partnerships</a:t>
            </a:r>
          </a:p>
        </p:txBody>
      </p:sp>
      <p:sp>
        <p:nvSpPr>
          <p:cNvPr id="2" name="Oval 1"/>
          <p:cNvSpPr/>
          <p:nvPr/>
        </p:nvSpPr>
        <p:spPr>
          <a:xfrm>
            <a:off x="10384194" y="-214604"/>
            <a:ext cx="1342053" cy="1231641"/>
          </a:xfrm>
          <a:prstGeom prst="ellipse">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6664648" y="1722178"/>
            <a:ext cx="3720324" cy="3245791"/>
          </a:xfrm>
          <a:prstGeom prst="rect">
            <a:avLst/>
          </a:prstGeom>
        </p:spPr>
      </p:pic>
      <p:cxnSp>
        <p:nvCxnSpPr>
          <p:cNvPr id="9" name="Straight Arrow Connector 8"/>
          <p:cNvCxnSpPr/>
          <p:nvPr/>
        </p:nvCxnSpPr>
        <p:spPr>
          <a:xfrm flipH="1">
            <a:off x="9349273" y="1017037"/>
            <a:ext cx="569168" cy="961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18441" y="1894114"/>
            <a:ext cx="2062065" cy="1477328"/>
          </a:xfrm>
          <a:prstGeom prst="rect">
            <a:avLst/>
          </a:prstGeom>
          <a:solidFill>
            <a:srgbClr val="FFFF00"/>
          </a:solidFill>
        </p:spPr>
        <p:txBody>
          <a:bodyPr wrap="square" rtlCol="0">
            <a:spAutoFit/>
          </a:bodyPr>
          <a:lstStyle/>
          <a:p>
            <a:pPr algn="ctr"/>
            <a:r>
              <a:rPr lang="en-US" b="1" dirty="0">
                <a:solidFill>
                  <a:schemeClr val="bg1"/>
                </a:solidFill>
              </a:rPr>
              <a:t>Communicate with instructors, billing office, dual credit, etc.</a:t>
            </a:r>
          </a:p>
        </p:txBody>
      </p:sp>
    </p:spTree>
    <p:extLst>
      <p:ext uri="{BB962C8B-B14F-4D97-AF65-F5344CB8AC3E}">
        <p14:creationId xmlns:p14="http://schemas.microsoft.com/office/powerpoint/2010/main" val="990769432"/>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AAC8378-88F9-74E7-3C59-AB2C842C5E11}"/>
              </a:ext>
            </a:extLst>
          </p:cNvPr>
          <p:cNvPicPr>
            <a:picLocks noChangeAspect="1"/>
          </p:cNvPicPr>
          <p:nvPr/>
        </p:nvPicPr>
        <p:blipFill>
          <a:blip r:embed="rId2"/>
          <a:stretch>
            <a:fillRect/>
          </a:stretch>
        </p:blipFill>
        <p:spPr>
          <a:xfrm>
            <a:off x="681976" y="204162"/>
            <a:ext cx="11444921" cy="923133"/>
          </a:xfrm>
          <a:prstGeom prst="rect">
            <a:avLst/>
          </a:prstGeom>
        </p:spPr>
      </p:pic>
      <p:sp>
        <p:nvSpPr>
          <p:cNvPr id="6" name="TextBox 5"/>
          <p:cNvSpPr txBox="1"/>
          <p:nvPr/>
        </p:nvSpPr>
        <p:spPr>
          <a:xfrm rot="16200000">
            <a:off x="-3219052" y="3167389"/>
            <a:ext cx="6858004" cy="523220"/>
          </a:xfrm>
          <a:prstGeom prst="rect">
            <a:avLst/>
          </a:prstGeom>
          <a:solidFill>
            <a:srgbClr val="FF0000"/>
          </a:solidFill>
        </p:spPr>
        <p:txBody>
          <a:bodyPr wrap="square" rtlCol="0">
            <a:spAutoFit/>
          </a:bodyPr>
          <a:lstStyle/>
          <a:p>
            <a:r>
              <a:rPr lang="en-US" sz="2800" dirty="0">
                <a:latin typeface="Microsoft JhengHei UI Light" panose="020B0304030504040204" pitchFamily="34" charset="-120"/>
                <a:ea typeface="Microsoft JhengHei UI Light" panose="020B0304030504040204" pitchFamily="34" charset="-120"/>
              </a:rPr>
              <a:t>Dual Credit &amp; Secondary Partnerships</a:t>
            </a:r>
          </a:p>
        </p:txBody>
      </p:sp>
      <p:sp>
        <p:nvSpPr>
          <p:cNvPr id="7" name="Oval 6"/>
          <p:cNvSpPr/>
          <p:nvPr/>
        </p:nvSpPr>
        <p:spPr>
          <a:xfrm>
            <a:off x="6394580" y="82321"/>
            <a:ext cx="933061" cy="811763"/>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8E72BC2-9746-ABF6-7B1A-727C8C795D83}"/>
              </a:ext>
            </a:extLst>
          </p:cNvPr>
          <p:cNvPicPr>
            <a:picLocks noChangeAspect="1"/>
          </p:cNvPicPr>
          <p:nvPr/>
        </p:nvPicPr>
        <p:blipFill>
          <a:blip r:embed="rId3"/>
          <a:stretch>
            <a:fillRect/>
          </a:stretch>
        </p:blipFill>
        <p:spPr>
          <a:xfrm>
            <a:off x="886164" y="1127295"/>
            <a:ext cx="10770218" cy="5989668"/>
          </a:xfrm>
          <a:prstGeom prst="rect">
            <a:avLst/>
          </a:prstGeom>
        </p:spPr>
      </p:pic>
    </p:spTree>
    <p:extLst>
      <p:ext uri="{BB962C8B-B14F-4D97-AF65-F5344CB8AC3E}">
        <p14:creationId xmlns:p14="http://schemas.microsoft.com/office/powerpoint/2010/main" val="1881088689"/>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220630" y="3167389"/>
            <a:ext cx="6858002" cy="523220"/>
          </a:xfrm>
          <a:prstGeom prst="rect">
            <a:avLst/>
          </a:prstGeom>
          <a:solidFill>
            <a:srgbClr val="FF0000"/>
          </a:solidFill>
        </p:spPr>
        <p:txBody>
          <a:bodyPr wrap="square" rtlCol="0">
            <a:spAutoFit/>
          </a:bodyPr>
          <a:lstStyle/>
          <a:p>
            <a:r>
              <a:rPr lang="en-US" sz="2800" dirty="0">
                <a:latin typeface="Microsoft JhengHei UI Light" panose="020B0304030504040204" pitchFamily="34" charset="-120"/>
                <a:ea typeface="Microsoft JhengHei UI Light" panose="020B0304030504040204" pitchFamily="34" charset="-120"/>
              </a:rPr>
              <a:t>Dual Credit &amp; Secondary Partnerships</a:t>
            </a:r>
          </a:p>
        </p:txBody>
      </p:sp>
      <p:sp>
        <p:nvSpPr>
          <p:cNvPr id="13" name="Rectangle 12"/>
          <p:cNvSpPr/>
          <p:nvPr/>
        </p:nvSpPr>
        <p:spPr>
          <a:xfrm>
            <a:off x="578051" y="68865"/>
            <a:ext cx="5872447" cy="830997"/>
          </a:xfrm>
          <a:prstGeom prst="rect">
            <a:avLst/>
          </a:prstGeom>
        </p:spPr>
        <p:txBody>
          <a:bodyPr wrap="square">
            <a:spAutoFit/>
          </a:bodyPr>
          <a:lstStyle/>
          <a:p>
            <a:pPr algn="ctr"/>
            <a:r>
              <a:rPr lang="en-US" sz="2400" b="1" dirty="0"/>
              <a:t>Family Education Rights &amp; Privacy Act </a:t>
            </a:r>
          </a:p>
        </p:txBody>
      </p:sp>
      <p:sp>
        <p:nvSpPr>
          <p:cNvPr id="14" name="Rectangle 13"/>
          <p:cNvSpPr/>
          <p:nvPr/>
        </p:nvSpPr>
        <p:spPr>
          <a:xfrm>
            <a:off x="662249" y="957825"/>
            <a:ext cx="6096000" cy="5663089"/>
          </a:xfrm>
          <a:prstGeom prst="rect">
            <a:avLst/>
          </a:prstGeom>
        </p:spPr>
        <p:txBody>
          <a:bodyPr>
            <a:spAutoFit/>
          </a:bodyPr>
          <a:lstStyle/>
          <a:p>
            <a:r>
              <a:rPr lang="en-US" dirty="0"/>
              <a:t>The Family Educational Rights and Privacy Act (FERPA) (20 U.S.C. § 1232g; 34 CFR Part 99) is a Federal law that protects the privacy of student education records. The law applies to all schools that receive funds under an applicable program of the U.S. Department of Education.</a:t>
            </a:r>
          </a:p>
          <a:p>
            <a:pPr marL="342900" indent="-342900">
              <a:buFont typeface="Arial" pitchFamily="34" charset="0"/>
              <a:buChar char="•"/>
            </a:pPr>
            <a:endParaRPr lang="en-US" sz="1400" dirty="0"/>
          </a:p>
          <a:p>
            <a:r>
              <a:rPr lang="en-US" dirty="0"/>
              <a:t>FERPA gives parents certain rights with respect to their children's education records. </a:t>
            </a:r>
            <a:r>
              <a:rPr lang="en-US" b="1" dirty="0">
                <a:solidFill>
                  <a:srgbClr val="FF0000"/>
                </a:solidFill>
              </a:rPr>
              <a:t>These rights transfer to the student when he or she reaches the age of 18 </a:t>
            </a:r>
            <a:r>
              <a:rPr lang="en-US" b="1" u="sng" dirty="0">
                <a:solidFill>
                  <a:srgbClr val="FF0000"/>
                </a:solidFill>
              </a:rPr>
              <a:t>or</a:t>
            </a:r>
            <a:r>
              <a:rPr lang="en-US" b="1" dirty="0">
                <a:solidFill>
                  <a:srgbClr val="FF0000"/>
                </a:solidFill>
              </a:rPr>
              <a:t> attends a school beyond the high school level. Students to whom the rights have transferred are "eligible students."</a:t>
            </a:r>
          </a:p>
          <a:p>
            <a:pPr marL="342900" indent="-342900">
              <a:buFont typeface="Arial" pitchFamily="34" charset="0"/>
              <a:buChar char="•"/>
            </a:pPr>
            <a:endParaRPr lang="en-US" sz="1400" dirty="0"/>
          </a:p>
          <a:p>
            <a:r>
              <a:rPr lang="en-US" dirty="0"/>
              <a:t>TVCC employees are not allowed to discuss individual students with anyone, including parents, without a signed FERPA Waiver.  TVCC staff will communicate to the high school, where parents may request information from the high school staff regarding students’ dual credit courses. </a:t>
            </a:r>
          </a:p>
          <a:p>
            <a:endParaRPr lang="en-US" sz="1000" dirty="0"/>
          </a:p>
        </p:txBody>
      </p:sp>
      <p:pic>
        <p:nvPicPr>
          <p:cNvPr id="4" name="Picture 3"/>
          <p:cNvPicPr>
            <a:picLocks noChangeAspect="1"/>
          </p:cNvPicPr>
          <p:nvPr/>
        </p:nvPicPr>
        <p:blipFill>
          <a:blip r:embed="rId2"/>
          <a:stretch>
            <a:fillRect/>
          </a:stretch>
        </p:blipFill>
        <p:spPr>
          <a:xfrm>
            <a:off x="6960844" y="198758"/>
            <a:ext cx="4947456" cy="6060725"/>
          </a:xfrm>
          <a:prstGeom prst="rect">
            <a:avLst/>
          </a:prstGeom>
        </p:spPr>
      </p:pic>
    </p:spTree>
    <p:extLst>
      <p:ext uri="{BB962C8B-B14F-4D97-AF65-F5344CB8AC3E}">
        <p14:creationId xmlns:p14="http://schemas.microsoft.com/office/powerpoint/2010/main" val="1221172552"/>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rot="16200000">
            <a:off x="-3219051" y="3167389"/>
            <a:ext cx="6858004" cy="523220"/>
          </a:xfrm>
          <a:prstGeom prst="rect">
            <a:avLst/>
          </a:prstGeom>
          <a:solidFill>
            <a:srgbClr val="FF0000"/>
          </a:solidFill>
        </p:spPr>
        <p:txBody>
          <a:bodyPr wrap="square" rtlCol="0">
            <a:spAutoFit/>
          </a:bodyPr>
          <a:lstStyle/>
          <a:p>
            <a:r>
              <a:rPr lang="en-US" sz="2800" dirty="0">
                <a:latin typeface="Microsoft JhengHei UI Light" panose="020B0304030504040204" pitchFamily="34" charset="-120"/>
                <a:ea typeface="Microsoft JhengHei UI Light" panose="020B0304030504040204" pitchFamily="34" charset="-120"/>
              </a:rPr>
              <a:t>Dual Credit &amp; Secondary Partnerships</a:t>
            </a:r>
          </a:p>
        </p:txBody>
      </p:sp>
      <p:sp>
        <p:nvSpPr>
          <p:cNvPr id="10" name="Subtitle 2"/>
          <p:cNvSpPr txBox="1">
            <a:spLocks/>
          </p:cNvSpPr>
          <p:nvPr/>
        </p:nvSpPr>
        <p:spPr>
          <a:xfrm>
            <a:off x="6971139" y="3238118"/>
            <a:ext cx="5410519" cy="3511470"/>
          </a:xfrm>
          <a:prstGeom prst="rect">
            <a:avLst/>
          </a:prstGeom>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endParaRPr lang="en-US" sz="4400" dirty="0">
              <a:latin typeface="Agency FB" panose="020B0503020202020204" pitchFamily="34" charset="0"/>
            </a:endParaRPr>
          </a:p>
        </p:txBody>
      </p:sp>
      <p:pic>
        <p:nvPicPr>
          <p:cNvPr id="2" name="Picture 1"/>
          <p:cNvPicPr>
            <a:picLocks noChangeAspect="1"/>
          </p:cNvPicPr>
          <p:nvPr/>
        </p:nvPicPr>
        <p:blipFill>
          <a:blip r:embed="rId2"/>
          <a:stretch>
            <a:fillRect/>
          </a:stretch>
        </p:blipFill>
        <p:spPr>
          <a:xfrm>
            <a:off x="5951559" y="45227"/>
            <a:ext cx="6168043" cy="4973345"/>
          </a:xfrm>
          <a:prstGeom prst="rect">
            <a:avLst/>
          </a:prstGeom>
        </p:spPr>
      </p:pic>
      <p:sp>
        <p:nvSpPr>
          <p:cNvPr id="12" name="Rectangle 11"/>
          <p:cNvSpPr/>
          <p:nvPr/>
        </p:nvSpPr>
        <p:spPr>
          <a:xfrm>
            <a:off x="457874" y="86714"/>
            <a:ext cx="5243868" cy="1077218"/>
          </a:xfrm>
          <a:prstGeom prst="rect">
            <a:avLst/>
          </a:prstGeom>
          <a:solidFill>
            <a:schemeClr val="bg1"/>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accent2">
                    <a:lumMod val="40000"/>
                    <a:lumOff val="60000"/>
                  </a:schemeClr>
                </a:solidFill>
                <a:effectLst/>
                <a:uLnTx/>
                <a:uFillTx/>
                <a:latin typeface="+mj-lt"/>
                <a:ea typeface="+mj-ea"/>
                <a:cs typeface="+mj-cs"/>
              </a:rPr>
              <a:t>Student Support Services</a:t>
            </a:r>
            <a:endParaRPr kumimoji="0" lang="en-US" sz="3200" b="1" i="0" u="none" strike="noStrike" kern="0" cap="none" spc="0" normalizeH="0" baseline="0" noProof="0" dirty="0">
              <a:ln>
                <a:noFill/>
              </a:ln>
              <a:solidFill>
                <a:schemeClr val="accent2">
                  <a:lumMod val="40000"/>
                  <a:lumOff val="60000"/>
                </a:schemeClr>
              </a:solidFill>
              <a:effectLst/>
              <a:uLnTx/>
              <a:uFillTx/>
              <a:latin typeface="+mj-lt"/>
            </a:endParaRPr>
          </a:p>
        </p:txBody>
      </p:sp>
      <p:sp>
        <p:nvSpPr>
          <p:cNvPr id="14" name="TextBox 13"/>
          <p:cNvSpPr txBox="1"/>
          <p:nvPr/>
        </p:nvSpPr>
        <p:spPr>
          <a:xfrm>
            <a:off x="482139" y="1346661"/>
            <a:ext cx="5817523" cy="5466112"/>
          </a:xfrm>
          <a:prstGeom prst="rect">
            <a:avLst/>
          </a:prstGeom>
          <a:noFill/>
        </p:spPr>
        <p:txBody>
          <a:bodyPr wrap="square" rtlCol="0">
            <a:spAutoFit/>
          </a:bodyPr>
          <a:lstStyle/>
          <a:p>
            <a:pPr marL="285750" indent="-285750">
              <a:buClr>
                <a:schemeClr val="accent3">
                  <a:lumMod val="40000"/>
                  <a:lumOff val="60000"/>
                </a:schemeClr>
              </a:buClr>
              <a:buFont typeface="Wingdings" panose="05000000000000000000" pitchFamily="2" charset="2"/>
              <a:buChar char="v"/>
            </a:pPr>
            <a:r>
              <a:rPr lang="en-US" b="1" dirty="0">
                <a:solidFill>
                  <a:schemeClr val="bg2"/>
                </a:solidFill>
              </a:rPr>
              <a:t>Library</a:t>
            </a:r>
          </a:p>
          <a:p>
            <a:r>
              <a:rPr lang="en-US" b="1" dirty="0">
                <a:solidFill>
                  <a:schemeClr val="bg2"/>
                </a:solidFill>
              </a:rPr>
              <a:t>	</a:t>
            </a:r>
            <a:r>
              <a:rPr lang="en-US" b="1" dirty="0">
                <a:solidFill>
                  <a:schemeClr val="bg2"/>
                </a:solidFill>
                <a:hlinkClick r:id="rId3">
                  <a:extLst>
                    <a:ext uri="{A12FA001-AC4F-418D-AE19-62706E023703}">
                      <ahyp:hlinkClr xmlns:ahyp="http://schemas.microsoft.com/office/drawing/2018/hyperlinkcolor" val="tx"/>
                    </a:ext>
                  </a:extLst>
                </a:hlinkClick>
              </a:rPr>
              <a:t>www.libguides.tvcc.edu</a:t>
            </a:r>
            <a:endParaRPr lang="en-US" b="1" dirty="0">
              <a:solidFill>
                <a:schemeClr val="bg2"/>
              </a:solidFill>
            </a:endParaRPr>
          </a:p>
          <a:p>
            <a:endParaRPr lang="en-US" b="1" dirty="0">
              <a:solidFill>
                <a:schemeClr val="bg2"/>
              </a:solidFill>
            </a:endParaRPr>
          </a:p>
          <a:p>
            <a:pPr marL="285750" indent="-285750">
              <a:buClr>
                <a:schemeClr val="accent3">
                  <a:lumMod val="40000"/>
                  <a:lumOff val="60000"/>
                </a:schemeClr>
              </a:buClr>
              <a:buFont typeface="Wingdings" panose="05000000000000000000" pitchFamily="2" charset="2"/>
              <a:buChar char="v"/>
            </a:pPr>
            <a:r>
              <a:rPr lang="en-US" b="1" dirty="0">
                <a:solidFill>
                  <a:schemeClr val="bg2"/>
                </a:solidFill>
              </a:rPr>
              <a:t>Mentoring</a:t>
            </a:r>
          </a:p>
          <a:p>
            <a:r>
              <a:rPr lang="en-US" b="1" dirty="0">
                <a:solidFill>
                  <a:schemeClr val="bg2"/>
                </a:solidFill>
              </a:rPr>
              <a:t>	</a:t>
            </a:r>
            <a:r>
              <a:rPr lang="en-US" b="1" dirty="0">
                <a:solidFill>
                  <a:schemeClr val="bg2"/>
                </a:solidFill>
                <a:hlinkClick r:id="rId4">
                  <a:extLst>
                    <a:ext uri="{A12FA001-AC4F-418D-AE19-62706E023703}">
                      <ahyp:hlinkClr xmlns:ahyp="http://schemas.microsoft.com/office/drawing/2018/hyperlinkcolor" val="tx"/>
                    </a:ext>
                  </a:extLst>
                </a:hlinkClick>
              </a:rPr>
              <a:t>www.tvcc.edu/cardinal-success-center</a:t>
            </a:r>
            <a:endParaRPr lang="en-US" b="1" dirty="0">
              <a:solidFill>
                <a:schemeClr val="bg2"/>
              </a:solidFill>
            </a:endParaRPr>
          </a:p>
          <a:p>
            <a:endParaRPr lang="en-US" b="1" dirty="0">
              <a:solidFill>
                <a:schemeClr val="bg2"/>
              </a:solidFill>
            </a:endParaRPr>
          </a:p>
          <a:p>
            <a:pPr marL="285750" indent="-285750">
              <a:buClr>
                <a:schemeClr val="accent3">
                  <a:lumMod val="40000"/>
                  <a:lumOff val="60000"/>
                </a:schemeClr>
              </a:buClr>
              <a:buFont typeface="Wingdings" panose="05000000000000000000" pitchFamily="2" charset="2"/>
              <a:buChar char="v"/>
            </a:pPr>
            <a:r>
              <a:rPr lang="en-US" b="1" dirty="0">
                <a:solidFill>
                  <a:schemeClr val="bg2"/>
                </a:solidFill>
              </a:rPr>
              <a:t>Student Support Services</a:t>
            </a:r>
          </a:p>
          <a:p>
            <a:r>
              <a:rPr lang="en-US" b="1" dirty="0">
                <a:solidFill>
                  <a:schemeClr val="bg2"/>
                </a:solidFill>
              </a:rPr>
              <a:t>	</a:t>
            </a:r>
            <a:r>
              <a:rPr lang="en-US" b="1" dirty="0">
                <a:solidFill>
                  <a:schemeClr val="bg2"/>
                </a:solidFill>
                <a:hlinkClick r:id="rId5">
                  <a:extLst>
                    <a:ext uri="{A12FA001-AC4F-418D-AE19-62706E023703}">
                      <ahyp:hlinkClr xmlns:ahyp="http://schemas.microsoft.com/office/drawing/2018/hyperlinkcolor" val="tx"/>
                    </a:ext>
                  </a:extLst>
                </a:hlinkClick>
              </a:rPr>
              <a:t>www.tvcc.edu/advisement</a:t>
            </a:r>
            <a:endParaRPr lang="en-US" b="1" dirty="0">
              <a:solidFill>
                <a:schemeClr val="bg2"/>
              </a:solidFill>
            </a:endParaRPr>
          </a:p>
          <a:p>
            <a:endParaRPr lang="en-US" b="1" dirty="0">
              <a:solidFill>
                <a:schemeClr val="bg2"/>
              </a:solidFill>
            </a:endParaRPr>
          </a:p>
          <a:p>
            <a:pPr marL="285750" indent="-285750">
              <a:buClr>
                <a:schemeClr val="accent3">
                  <a:lumMod val="40000"/>
                  <a:lumOff val="60000"/>
                </a:schemeClr>
              </a:buClr>
              <a:buFont typeface="Wingdings" panose="05000000000000000000" pitchFamily="2" charset="2"/>
              <a:buChar char="v"/>
            </a:pPr>
            <a:r>
              <a:rPr lang="en-US" b="1" dirty="0">
                <a:solidFill>
                  <a:schemeClr val="bg2"/>
                </a:solidFill>
              </a:rPr>
              <a:t>Tutoring</a:t>
            </a:r>
          </a:p>
          <a:p>
            <a:r>
              <a:rPr lang="en-US" b="1" dirty="0">
                <a:solidFill>
                  <a:schemeClr val="bg2"/>
                </a:solidFill>
              </a:rPr>
              <a:t>	</a:t>
            </a:r>
            <a:r>
              <a:rPr lang="en-US" b="1" dirty="0">
                <a:solidFill>
                  <a:schemeClr val="bg2"/>
                </a:solidFill>
                <a:hlinkClick r:id="rId4">
                  <a:extLst>
                    <a:ext uri="{A12FA001-AC4F-418D-AE19-62706E023703}">
                      <ahyp:hlinkClr xmlns:ahyp="http://schemas.microsoft.com/office/drawing/2018/hyperlinkcolor" val="tx"/>
                    </a:ext>
                  </a:extLst>
                </a:hlinkClick>
              </a:rPr>
              <a:t>www.tvcc.edu/cardinal-success-center</a:t>
            </a:r>
            <a:endParaRPr lang="en-US" b="1" dirty="0">
              <a:solidFill>
                <a:schemeClr val="bg2"/>
              </a:solidFill>
            </a:endParaRPr>
          </a:p>
          <a:p>
            <a:endParaRPr lang="en-US" b="1" dirty="0">
              <a:solidFill>
                <a:schemeClr val="bg2"/>
              </a:solidFill>
            </a:endParaRPr>
          </a:p>
          <a:p>
            <a:pPr marL="285750" indent="-285750">
              <a:buFont typeface="Wingdings" panose="05000000000000000000" pitchFamily="2" charset="2"/>
              <a:buChar char="v"/>
            </a:pPr>
            <a:r>
              <a:rPr lang="en-US" b="1" dirty="0">
                <a:solidFill>
                  <a:schemeClr val="bg2"/>
                </a:solidFill>
              </a:rPr>
              <a:t>Disability Services</a:t>
            </a:r>
          </a:p>
          <a:p>
            <a:r>
              <a:rPr lang="en-US" b="1" dirty="0">
                <a:solidFill>
                  <a:schemeClr val="bg2"/>
                </a:solidFill>
              </a:rPr>
              <a:t>       </a:t>
            </a:r>
            <a:r>
              <a:rPr lang="en-US" b="1" dirty="0">
                <a:solidFill>
                  <a:schemeClr val="bg2"/>
                </a:solidFill>
                <a:hlinkClick r:id="rId6">
                  <a:extLst>
                    <a:ext uri="{A12FA001-AC4F-418D-AE19-62706E023703}">
                      <ahyp:hlinkClr xmlns:ahyp="http://schemas.microsoft.com/office/drawing/2018/hyperlinkcolor" val="tx"/>
                    </a:ext>
                  </a:extLst>
                </a:hlinkClick>
              </a:rPr>
              <a:t>www.tvcc.edu/Cardinal-Success-Center</a:t>
            </a:r>
            <a:endParaRPr lang="en-US" b="1" dirty="0">
              <a:solidFill>
                <a:schemeClr val="bg2"/>
              </a:solidFill>
            </a:endParaRPr>
          </a:p>
          <a:p>
            <a:endParaRPr lang="en-US" b="1" dirty="0">
              <a:solidFill>
                <a:schemeClr val="bg2"/>
              </a:solidFill>
            </a:endParaRPr>
          </a:p>
          <a:p>
            <a:pPr marL="285750" lvl="0" indent="-285750" defTabSz="914400">
              <a:spcBef>
                <a:spcPct val="20000"/>
              </a:spcBef>
              <a:buFont typeface="Wingdings" panose="05000000000000000000" pitchFamily="2" charset="2"/>
              <a:buChar char="v"/>
              <a:defRPr/>
            </a:pPr>
            <a:r>
              <a:rPr lang="en-US" b="1" dirty="0">
                <a:solidFill>
                  <a:schemeClr val="bg2"/>
                </a:solidFill>
              </a:rPr>
              <a:t>Veteran’s Financial Aid</a:t>
            </a:r>
          </a:p>
          <a:p>
            <a:r>
              <a:rPr lang="en-US" b="1" dirty="0">
                <a:solidFill>
                  <a:schemeClr val="bg2"/>
                </a:solidFill>
              </a:rPr>
              <a:t>        </a:t>
            </a:r>
            <a:r>
              <a:rPr lang="en-US" b="1" dirty="0">
                <a:solidFill>
                  <a:schemeClr val="bg2"/>
                </a:solidFill>
                <a:hlinkClick r:id="rId7">
                  <a:extLst>
                    <a:ext uri="{A12FA001-AC4F-418D-AE19-62706E023703}">
                      <ahyp:hlinkClr xmlns:ahyp="http://schemas.microsoft.com/office/drawing/2018/hyperlinkcolor" val="tx"/>
                    </a:ext>
                  </a:extLst>
                </a:hlinkClick>
              </a:rPr>
              <a:t>www.tvcc.edu/veterans</a:t>
            </a:r>
            <a:r>
              <a:rPr lang="en-US" b="1" dirty="0">
                <a:solidFill>
                  <a:schemeClr val="bg2"/>
                </a:solidFill>
              </a:rPr>
              <a:t> </a:t>
            </a:r>
          </a:p>
          <a:p>
            <a:endParaRPr lang="en-US" dirty="0"/>
          </a:p>
          <a:p>
            <a:endParaRPr lang="en-US" dirty="0"/>
          </a:p>
        </p:txBody>
      </p:sp>
      <p:sp>
        <p:nvSpPr>
          <p:cNvPr id="15" name="Rectangle 14"/>
          <p:cNvSpPr/>
          <p:nvPr/>
        </p:nvSpPr>
        <p:spPr>
          <a:xfrm>
            <a:off x="5342565" y="5396676"/>
            <a:ext cx="6096000" cy="923330"/>
          </a:xfrm>
          <a:prstGeom prst="rect">
            <a:avLst/>
          </a:prstGeom>
        </p:spPr>
        <p:txBody>
          <a:bodyPr>
            <a:spAutoFit/>
          </a:bodyPr>
          <a:lstStyle/>
          <a:p>
            <a:pPr algn="ctr"/>
            <a:r>
              <a:rPr lang="en-US" b="1" dirty="0">
                <a:solidFill>
                  <a:srgbClr val="FF0000"/>
                </a:solidFill>
              </a:rPr>
              <a:t>Activate your TVCC Cardinal Email and obtain your TVCC Student ID Card for access to the above services</a:t>
            </a:r>
          </a:p>
        </p:txBody>
      </p:sp>
    </p:spTree>
    <p:extLst>
      <p:ext uri="{BB962C8B-B14F-4D97-AF65-F5344CB8AC3E}">
        <p14:creationId xmlns:p14="http://schemas.microsoft.com/office/powerpoint/2010/main" val="1398167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 name="TextBox 5"/>
          <p:cNvSpPr txBox="1"/>
          <p:nvPr/>
        </p:nvSpPr>
        <p:spPr>
          <a:xfrm rot="16200000">
            <a:off x="-3219051" y="3167389"/>
            <a:ext cx="6858004" cy="523220"/>
          </a:xfrm>
          <a:prstGeom prst="rect">
            <a:avLst/>
          </a:prstGeom>
          <a:solidFill>
            <a:schemeClr val="bg1"/>
          </a:solidFill>
        </p:spPr>
        <p:txBody>
          <a:bodyPr wrap="square" rtlCol="0">
            <a:spAutoFit/>
          </a:bodyPr>
          <a:lstStyle/>
          <a:p>
            <a:r>
              <a:rPr lang="en-US" sz="2800" dirty="0">
                <a:latin typeface="Microsoft JhengHei UI Light" panose="020B0304030504040204" pitchFamily="34" charset="-120"/>
                <a:ea typeface="Microsoft JhengHei UI Light" panose="020B0304030504040204" pitchFamily="34" charset="-120"/>
              </a:rPr>
              <a:t>Dual Credit &amp; Secondary Partnerships</a:t>
            </a:r>
          </a:p>
        </p:txBody>
      </p:sp>
      <p:sp>
        <p:nvSpPr>
          <p:cNvPr id="10" name="Subtitle 2"/>
          <p:cNvSpPr txBox="1">
            <a:spLocks/>
          </p:cNvSpPr>
          <p:nvPr/>
        </p:nvSpPr>
        <p:spPr>
          <a:xfrm>
            <a:off x="6971139" y="3238118"/>
            <a:ext cx="5410519" cy="3511470"/>
          </a:xfrm>
          <a:prstGeom prst="rect">
            <a:avLst/>
          </a:prstGeom>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endParaRPr lang="en-US" sz="4400" dirty="0">
              <a:latin typeface="Agency FB" panose="020B0503020202020204" pitchFamily="34" charset="0"/>
            </a:endParaRPr>
          </a:p>
        </p:txBody>
      </p:sp>
      <p:sp>
        <p:nvSpPr>
          <p:cNvPr id="9" name="Rectangle 8"/>
          <p:cNvSpPr/>
          <p:nvPr/>
        </p:nvSpPr>
        <p:spPr>
          <a:xfrm>
            <a:off x="476280" y="38432"/>
            <a:ext cx="5417444"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latin typeface="+mj-lt"/>
                <a:ea typeface="+mj-ea"/>
                <a:cs typeface="+mj-cs"/>
              </a:rPr>
              <a:t>Textbooks</a:t>
            </a:r>
            <a:endParaRPr kumimoji="0" lang="en-US" sz="3200" b="1" i="0" u="none" strike="noStrike" kern="0" cap="none" spc="0" normalizeH="0" baseline="0" noProof="0" dirty="0">
              <a:ln>
                <a:noFill/>
              </a:ln>
              <a:effectLst/>
              <a:uLnTx/>
              <a:uFillTx/>
              <a:latin typeface="+mj-lt"/>
            </a:endParaRPr>
          </a:p>
        </p:txBody>
      </p:sp>
      <p:sp>
        <p:nvSpPr>
          <p:cNvPr id="11" name="Rectangle 10"/>
          <p:cNvSpPr/>
          <p:nvPr/>
        </p:nvSpPr>
        <p:spPr>
          <a:xfrm>
            <a:off x="662087" y="1025766"/>
            <a:ext cx="4977693" cy="4302716"/>
          </a:xfrm>
          <a:prstGeom prst="rect">
            <a:avLst/>
          </a:prstGeom>
        </p:spPr>
        <p:txBody>
          <a:bodyPr wrap="square">
            <a:spAutoFit/>
          </a:bodyPr>
          <a:lstStyle/>
          <a:p>
            <a:pPr marL="342900" lvl="0" indent="-342900" defTabSz="914400">
              <a:spcBef>
                <a:spcPct val="20000"/>
              </a:spcBef>
              <a:buClr>
                <a:schemeClr val="accent3">
                  <a:lumMod val="40000"/>
                  <a:lumOff val="60000"/>
                </a:schemeClr>
              </a:buClr>
              <a:buFont typeface="Wingdings" panose="05000000000000000000" pitchFamily="2" charset="2"/>
              <a:buChar char="v"/>
            </a:pPr>
            <a:r>
              <a:rPr lang="en-US" sz="2400" dirty="0">
                <a:latin typeface="Century Schoolbook" panose="02040604050505020304" pitchFamily="18" charset="0"/>
              </a:rPr>
              <a:t>Can be purchased at the TVCC Bookstore in person</a:t>
            </a:r>
            <a:endParaRPr lang="en-US" sz="2000" dirty="0">
              <a:latin typeface="Century Schoolbook" panose="02040604050505020304" pitchFamily="18" charset="0"/>
            </a:endParaRPr>
          </a:p>
          <a:p>
            <a:pPr marL="342900" lvl="0" indent="-342900" defTabSz="914400">
              <a:spcBef>
                <a:spcPct val="20000"/>
              </a:spcBef>
              <a:buClr>
                <a:schemeClr val="accent3">
                  <a:lumMod val="40000"/>
                  <a:lumOff val="60000"/>
                </a:schemeClr>
              </a:buClr>
              <a:buFont typeface="Wingdings" panose="05000000000000000000" pitchFamily="2" charset="2"/>
              <a:buChar char="v"/>
            </a:pPr>
            <a:r>
              <a:rPr lang="en-US" sz="2400" dirty="0">
                <a:latin typeface="Century Schoolbook" panose="02040604050505020304" pitchFamily="18" charset="0"/>
              </a:rPr>
              <a:t>Can be purchased at the online TVCC Bookstore  </a:t>
            </a:r>
            <a:endParaRPr lang="en-US" sz="2000" dirty="0">
              <a:latin typeface="Century Schoolbook" panose="02040604050505020304" pitchFamily="18" charset="0"/>
            </a:endParaRPr>
          </a:p>
          <a:p>
            <a:pPr marL="342900" lvl="0" indent="-342900" defTabSz="914400">
              <a:spcBef>
                <a:spcPct val="20000"/>
              </a:spcBef>
              <a:buClr>
                <a:schemeClr val="accent3">
                  <a:lumMod val="40000"/>
                  <a:lumOff val="60000"/>
                </a:schemeClr>
              </a:buClr>
              <a:buFont typeface="Wingdings" panose="05000000000000000000" pitchFamily="2" charset="2"/>
              <a:buChar char="v"/>
            </a:pPr>
            <a:r>
              <a:rPr lang="en-US" sz="2400" dirty="0">
                <a:latin typeface="Century Schoolbook" panose="02040604050505020304" pitchFamily="18" charset="0"/>
              </a:rPr>
              <a:t>Can be purchased or rented online, at various websites. </a:t>
            </a:r>
          </a:p>
          <a:p>
            <a:pPr marL="800100" lvl="1" indent="-342900" defTabSz="914400">
              <a:spcBef>
                <a:spcPct val="20000"/>
              </a:spcBef>
              <a:buClr>
                <a:schemeClr val="accent3">
                  <a:lumMod val="40000"/>
                  <a:lumOff val="60000"/>
                </a:schemeClr>
              </a:buClr>
              <a:buFont typeface="Wingdings" panose="05000000000000000000" pitchFamily="2" charset="2"/>
              <a:buChar char="v"/>
            </a:pPr>
            <a:r>
              <a:rPr lang="en-US" sz="2000" b="1" dirty="0">
                <a:solidFill>
                  <a:schemeClr val="bg2"/>
                </a:solidFill>
                <a:latin typeface="Century Schoolbook" panose="02040604050505020304" pitchFamily="18" charset="0"/>
                <a:hlinkClick r:id="rId2">
                  <a:extLst>
                    <a:ext uri="{A12FA001-AC4F-418D-AE19-62706E023703}">
                      <ahyp:hlinkClr xmlns:ahyp="http://schemas.microsoft.com/office/drawing/2018/hyperlinkcolor" val="tx"/>
                    </a:ext>
                  </a:extLst>
                </a:hlinkClick>
              </a:rPr>
              <a:t>www.chegg.com</a:t>
            </a:r>
            <a:endParaRPr lang="en-US" sz="2000" b="1" dirty="0">
              <a:solidFill>
                <a:schemeClr val="bg2"/>
              </a:solidFill>
              <a:latin typeface="Century Schoolbook" panose="02040604050505020304" pitchFamily="18" charset="0"/>
            </a:endParaRPr>
          </a:p>
          <a:p>
            <a:pPr marL="800100" lvl="1" indent="-342900" defTabSz="914400">
              <a:spcBef>
                <a:spcPct val="20000"/>
              </a:spcBef>
              <a:buClr>
                <a:schemeClr val="accent3">
                  <a:lumMod val="40000"/>
                  <a:lumOff val="60000"/>
                </a:schemeClr>
              </a:buClr>
              <a:buFont typeface="Wingdings" panose="05000000000000000000" pitchFamily="2" charset="2"/>
              <a:buChar char="v"/>
            </a:pPr>
            <a:r>
              <a:rPr lang="en-US" sz="2000" b="1" dirty="0">
                <a:solidFill>
                  <a:schemeClr val="bg2"/>
                </a:solidFill>
                <a:latin typeface="Century Schoolbook" panose="02040604050505020304" pitchFamily="18" charset="0"/>
                <a:hlinkClick r:id="rId3">
                  <a:extLst>
                    <a:ext uri="{A12FA001-AC4F-418D-AE19-62706E023703}">
                      <ahyp:hlinkClr xmlns:ahyp="http://schemas.microsoft.com/office/drawing/2018/hyperlinkcolor" val="tx"/>
                    </a:ext>
                  </a:extLst>
                </a:hlinkClick>
              </a:rPr>
              <a:t>www.campusbooks.com</a:t>
            </a:r>
            <a:endParaRPr lang="en-US" sz="2000" b="1" dirty="0">
              <a:solidFill>
                <a:schemeClr val="bg2"/>
              </a:solidFill>
              <a:latin typeface="Century Schoolbook" panose="02040604050505020304" pitchFamily="18" charset="0"/>
            </a:endParaRPr>
          </a:p>
          <a:p>
            <a:pPr marL="800100" lvl="1" indent="-342900" defTabSz="914400">
              <a:spcBef>
                <a:spcPct val="20000"/>
              </a:spcBef>
              <a:buClr>
                <a:schemeClr val="accent3">
                  <a:lumMod val="40000"/>
                  <a:lumOff val="60000"/>
                </a:schemeClr>
              </a:buClr>
              <a:buFont typeface="Wingdings" panose="05000000000000000000" pitchFamily="2" charset="2"/>
              <a:buChar char="v"/>
            </a:pPr>
            <a:r>
              <a:rPr lang="en-US" sz="2000" b="1" dirty="0">
                <a:solidFill>
                  <a:schemeClr val="bg2"/>
                </a:solidFill>
                <a:latin typeface="Century Schoolbook" panose="02040604050505020304" pitchFamily="18" charset="0"/>
                <a:hlinkClick r:id="rId4">
                  <a:extLst>
                    <a:ext uri="{A12FA001-AC4F-418D-AE19-62706E023703}">
                      <ahyp:hlinkClr xmlns:ahyp="http://schemas.microsoft.com/office/drawing/2018/hyperlinkcolor" val="tx"/>
                    </a:ext>
                  </a:extLst>
                </a:hlinkClick>
              </a:rPr>
              <a:t>www.cheaptextbooks.com</a:t>
            </a:r>
            <a:endParaRPr lang="en-US" sz="2000" b="1" dirty="0">
              <a:solidFill>
                <a:schemeClr val="bg2"/>
              </a:solidFill>
              <a:latin typeface="Century Schoolbook" panose="02040604050505020304" pitchFamily="18" charset="0"/>
            </a:endParaRPr>
          </a:p>
          <a:p>
            <a:pPr marL="800100" lvl="1" indent="-342900" defTabSz="914400">
              <a:spcBef>
                <a:spcPct val="20000"/>
              </a:spcBef>
              <a:buClr>
                <a:schemeClr val="accent3">
                  <a:lumMod val="40000"/>
                  <a:lumOff val="60000"/>
                </a:schemeClr>
              </a:buClr>
              <a:buFont typeface="Wingdings" panose="05000000000000000000" pitchFamily="2" charset="2"/>
              <a:buChar char="v"/>
            </a:pPr>
            <a:r>
              <a:rPr lang="en-US" sz="2000" b="1" dirty="0">
                <a:solidFill>
                  <a:schemeClr val="bg2"/>
                </a:solidFill>
                <a:latin typeface="Century Schoolbook" panose="02040604050505020304" pitchFamily="18" charset="0"/>
                <a:hlinkClick r:id="rId5">
                  <a:extLst>
                    <a:ext uri="{A12FA001-AC4F-418D-AE19-62706E023703}">
                      <ahyp:hlinkClr xmlns:ahyp="http://schemas.microsoft.com/office/drawing/2018/hyperlinkcolor" val="tx"/>
                    </a:ext>
                  </a:extLst>
                </a:hlinkClick>
              </a:rPr>
              <a:t>www.amazon.com</a:t>
            </a:r>
            <a:r>
              <a:rPr lang="en-US" sz="2000" b="1" dirty="0">
                <a:solidFill>
                  <a:schemeClr val="bg2"/>
                </a:solidFill>
                <a:latin typeface="Century Schoolbook" panose="02040604050505020304" pitchFamily="18" charset="0"/>
              </a:rPr>
              <a:t> </a:t>
            </a:r>
          </a:p>
          <a:p>
            <a:pPr marL="800100" lvl="1" indent="-342900" defTabSz="914400">
              <a:spcBef>
                <a:spcPct val="20000"/>
              </a:spcBef>
              <a:buClr>
                <a:schemeClr val="accent3">
                  <a:lumMod val="40000"/>
                  <a:lumOff val="60000"/>
                </a:schemeClr>
              </a:buClr>
              <a:buFont typeface="Wingdings" panose="05000000000000000000" pitchFamily="2" charset="2"/>
              <a:buChar char="v"/>
            </a:pPr>
            <a:endParaRPr lang="en-US" sz="2000" dirty="0">
              <a:latin typeface="Century Schoolbook" panose="02040604050505020304" pitchFamily="18" charset="0"/>
            </a:endParaRPr>
          </a:p>
        </p:txBody>
      </p:sp>
      <p:pic>
        <p:nvPicPr>
          <p:cNvPr id="3" name="Picture 2"/>
          <p:cNvPicPr>
            <a:picLocks noChangeAspect="1"/>
          </p:cNvPicPr>
          <p:nvPr/>
        </p:nvPicPr>
        <p:blipFill>
          <a:blip r:embed="rId6"/>
          <a:stretch>
            <a:fillRect/>
          </a:stretch>
        </p:blipFill>
        <p:spPr>
          <a:xfrm>
            <a:off x="5639780" y="38432"/>
            <a:ext cx="5828281" cy="4541992"/>
          </a:xfrm>
          <a:prstGeom prst="rect">
            <a:avLst/>
          </a:prstGeom>
        </p:spPr>
      </p:pic>
      <p:pic>
        <p:nvPicPr>
          <p:cNvPr id="2" name="Picture 1"/>
          <p:cNvPicPr>
            <a:picLocks noChangeAspect="1"/>
          </p:cNvPicPr>
          <p:nvPr/>
        </p:nvPicPr>
        <p:blipFill>
          <a:blip r:embed="rId7"/>
          <a:stretch>
            <a:fillRect/>
          </a:stretch>
        </p:blipFill>
        <p:spPr>
          <a:xfrm>
            <a:off x="650998" y="5107320"/>
            <a:ext cx="5068007" cy="1457528"/>
          </a:xfrm>
          <a:prstGeom prst="rect">
            <a:avLst/>
          </a:prstGeom>
        </p:spPr>
      </p:pic>
      <p:sp>
        <p:nvSpPr>
          <p:cNvPr id="7" name="TextBox 6"/>
          <p:cNvSpPr txBox="1"/>
          <p:nvPr/>
        </p:nvSpPr>
        <p:spPr>
          <a:xfrm>
            <a:off x="6514340" y="5051254"/>
            <a:ext cx="5104014" cy="1569660"/>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Some courses now use OER (Open Educational Resources).  These courses have no instructional materials fees.  </a:t>
            </a:r>
          </a:p>
        </p:txBody>
      </p:sp>
    </p:spTree>
    <p:extLst>
      <p:ext uri="{BB962C8B-B14F-4D97-AF65-F5344CB8AC3E}">
        <p14:creationId xmlns:p14="http://schemas.microsoft.com/office/powerpoint/2010/main" val="329984386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219052" y="3167389"/>
            <a:ext cx="6858004" cy="523220"/>
          </a:xfrm>
          <a:prstGeom prst="rect">
            <a:avLst/>
          </a:prstGeom>
          <a:solidFill>
            <a:srgbClr val="FF0000"/>
          </a:solidFill>
        </p:spPr>
        <p:txBody>
          <a:bodyPr wrap="square" rtlCol="0">
            <a:spAutoFit/>
          </a:bodyPr>
          <a:lstStyle/>
          <a:p>
            <a:r>
              <a:rPr lang="en-US" sz="2800" dirty="0">
                <a:latin typeface="Microsoft JhengHei UI Light" panose="020B0304030504040204" pitchFamily="34" charset="-120"/>
                <a:ea typeface="Microsoft JhengHei UI Light" panose="020B0304030504040204" pitchFamily="34" charset="-120"/>
              </a:rPr>
              <a:t>Dual Credit &amp; Secondary Partnerships</a:t>
            </a:r>
          </a:p>
        </p:txBody>
      </p:sp>
      <p:sp>
        <p:nvSpPr>
          <p:cNvPr id="10" name="Subtitle 2"/>
          <p:cNvSpPr txBox="1">
            <a:spLocks/>
          </p:cNvSpPr>
          <p:nvPr/>
        </p:nvSpPr>
        <p:spPr>
          <a:xfrm>
            <a:off x="6971139" y="3238118"/>
            <a:ext cx="5410519" cy="3511470"/>
          </a:xfrm>
          <a:prstGeom prst="rect">
            <a:avLst/>
          </a:prstGeom>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endParaRPr lang="en-US" sz="4400" dirty="0">
              <a:latin typeface="Agency FB" panose="020B0503020202020204" pitchFamily="34" charset="0"/>
            </a:endParaRPr>
          </a:p>
        </p:txBody>
      </p:sp>
      <p:sp>
        <p:nvSpPr>
          <p:cNvPr id="11" name="Subtitle 2"/>
          <p:cNvSpPr txBox="1">
            <a:spLocks/>
          </p:cNvSpPr>
          <p:nvPr/>
        </p:nvSpPr>
        <p:spPr>
          <a:xfrm>
            <a:off x="6605626" y="3262630"/>
            <a:ext cx="5410519" cy="3595370"/>
          </a:xfrm>
          <a:prstGeom prst="rect">
            <a:avLst/>
          </a:prstGeom>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endParaRPr lang="en-US" sz="2400" dirty="0">
              <a:latin typeface="Agency FB" panose="020B0503020202020204" pitchFamily="34" charset="0"/>
            </a:endParaRPr>
          </a:p>
        </p:txBody>
      </p:sp>
      <p:sp>
        <p:nvSpPr>
          <p:cNvPr id="14" name="Rectangle 13"/>
          <p:cNvSpPr/>
          <p:nvPr/>
        </p:nvSpPr>
        <p:spPr>
          <a:xfrm>
            <a:off x="471559" y="61588"/>
            <a:ext cx="5945619"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latin typeface="+mj-lt"/>
                <a:ea typeface="+mj-ea"/>
                <a:cs typeface="+mj-cs"/>
              </a:rPr>
              <a:t>Dual Credit Website</a:t>
            </a:r>
            <a:br>
              <a:rPr kumimoji="0" lang="en-US" sz="3200" b="1" i="0" u="none" strike="noStrike" kern="0" cap="none" spc="0" normalizeH="0" baseline="0" noProof="0" dirty="0">
                <a:ln>
                  <a:noFill/>
                </a:ln>
                <a:solidFill>
                  <a:schemeClr val="accent2">
                    <a:lumMod val="40000"/>
                    <a:lumOff val="60000"/>
                  </a:schemeClr>
                </a:solidFill>
                <a:effectLst/>
                <a:uLnTx/>
                <a:uFillTx/>
                <a:latin typeface="+mj-lt"/>
                <a:ea typeface="+mj-ea"/>
                <a:cs typeface="+mj-cs"/>
              </a:rPr>
            </a:br>
            <a:endParaRPr kumimoji="0" lang="en-US" sz="3200" b="1" i="0" u="none" strike="noStrike" kern="0" cap="none" spc="0" normalizeH="0" baseline="0" noProof="0" dirty="0">
              <a:ln>
                <a:noFill/>
              </a:ln>
              <a:solidFill>
                <a:schemeClr val="accent2">
                  <a:lumMod val="40000"/>
                  <a:lumOff val="60000"/>
                </a:schemeClr>
              </a:solidFill>
              <a:effectLst/>
              <a:uLnTx/>
              <a:uFillTx/>
              <a:latin typeface="+mj-lt"/>
            </a:endParaRPr>
          </a:p>
        </p:txBody>
      </p:sp>
      <p:sp>
        <p:nvSpPr>
          <p:cNvPr id="7" name="Rectangle 6"/>
          <p:cNvSpPr/>
          <p:nvPr/>
        </p:nvSpPr>
        <p:spPr>
          <a:xfrm>
            <a:off x="7067059" y="4306950"/>
            <a:ext cx="5073825" cy="523220"/>
          </a:xfrm>
          <a:prstGeom prst="rect">
            <a:avLst/>
          </a:prstGeom>
        </p:spPr>
        <p:txBody>
          <a:bodyPr wrap="none">
            <a:spAutoFit/>
          </a:bodyPr>
          <a:lstStyle/>
          <a:p>
            <a:pPr lvl="0" algn="ctr" defTabSz="914400">
              <a:defRPr/>
            </a:pPr>
            <a:r>
              <a:rPr lang="en-US" sz="2800" b="1" kern="0" dirty="0">
                <a:solidFill>
                  <a:schemeClr val="accent2">
                    <a:lumMod val="40000"/>
                    <a:lumOff val="60000"/>
                  </a:schemeClr>
                </a:solidFill>
                <a:hlinkClick r:id="rId2"/>
              </a:rPr>
              <a:t>www.tvcc.edu/dual-credit</a:t>
            </a:r>
            <a:r>
              <a:rPr lang="en-US" sz="2800" b="1" kern="0" dirty="0">
                <a:solidFill>
                  <a:schemeClr val="accent2">
                    <a:lumMod val="40000"/>
                    <a:lumOff val="60000"/>
                  </a:schemeClr>
                </a:solidFill>
              </a:rPr>
              <a:t>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326" y="5194"/>
            <a:ext cx="6339149" cy="3928631"/>
          </a:xfrm>
          <a:prstGeom prst="rect">
            <a:avLst/>
          </a:prstGeom>
        </p:spPr>
      </p:pic>
      <p:graphicFrame>
        <p:nvGraphicFramePr>
          <p:cNvPr id="17" name="TextBox 14">
            <a:extLst>
              <a:ext uri="{FF2B5EF4-FFF2-40B4-BE49-F238E27FC236}">
                <a16:creationId xmlns:a16="http://schemas.microsoft.com/office/drawing/2014/main" id="{1F24CA9B-8495-81BD-1183-9156946B969F}"/>
              </a:ext>
            </a:extLst>
          </p:cNvPr>
          <p:cNvGraphicFramePr/>
          <p:nvPr>
            <p:extLst>
              <p:ext uri="{D42A27DB-BD31-4B8C-83A1-F6EECF244321}">
                <p14:modId xmlns:p14="http://schemas.microsoft.com/office/powerpoint/2010/main" val="1899142485"/>
              </p:ext>
            </p:extLst>
          </p:nvPr>
        </p:nvGraphicFramePr>
        <p:xfrm>
          <a:off x="713836" y="569106"/>
          <a:ext cx="5692608" cy="61804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43185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sks in empty classroom">
            <a:extLst>
              <a:ext uri="{FF2B5EF4-FFF2-40B4-BE49-F238E27FC236}">
                <a16:creationId xmlns:a16="http://schemas.microsoft.com/office/drawing/2014/main" id="{A9149CAF-9D7E-2C6C-04B8-8A9020343720}"/>
              </a:ext>
            </a:extLst>
          </p:cNvPr>
          <p:cNvPicPr>
            <a:picLocks noChangeAspect="1"/>
          </p:cNvPicPr>
          <p:nvPr/>
        </p:nvPicPr>
        <p:blipFill rotWithShape="1">
          <a:blip r:embed="rId2">
            <a:alphaModFix amt="35000"/>
          </a:blip>
          <a:srcRect t="12500" b="12500"/>
          <a:stretch/>
        </p:blipFill>
        <p:spPr>
          <a:xfrm>
            <a:off x="20" y="10"/>
            <a:ext cx="12191980" cy="6857990"/>
          </a:xfrm>
          <a:prstGeom prst="rect">
            <a:avLst/>
          </a:prstGeom>
          <a:solidFill>
            <a:schemeClr val="bg1"/>
          </a:solidFill>
        </p:spPr>
      </p:pic>
      <p:sp>
        <p:nvSpPr>
          <p:cNvPr id="2" name="Title 1">
            <a:extLst>
              <a:ext uri="{FF2B5EF4-FFF2-40B4-BE49-F238E27FC236}">
                <a16:creationId xmlns:a16="http://schemas.microsoft.com/office/drawing/2014/main" id="{0979FC21-54F3-4507-B284-7DD045110D9E}"/>
              </a:ext>
            </a:extLst>
          </p:cNvPr>
          <p:cNvSpPr>
            <a:spLocks noGrp="1"/>
          </p:cNvSpPr>
          <p:nvPr>
            <p:ph type="title"/>
          </p:nvPr>
        </p:nvSpPr>
        <p:spPr>
          <a:xfrm>
            <a:off x="1162147" y="-133641"/>
            <a:ext cx="9692640" cy="937443"/>
          </a:xfrm>
        </p:spPr>
        <p:txBody>
          <a:bodyPr>
            <a:normAutofit/>
          </a:bodyPr>
          <a:lstStyle/>
          <a:p>
            <a:r>
              <a:rPr lang="en-US" dirty="0">
                <a:solidFill>
                  <a:schemeClr val="tx2"/>
                </a:solidFill>
              </a:rPr>
              <a:t>College Classes</a:t>
            </a:r>
          </a:p>
        </p:txBody>
      </p:sp>
      <p:sp>
        <p:nvSpPr>
          <p:cNvPr id="3" name="Content Placeholder 2">
            <a:extLst>
              <a:ext uri="{FF2B5EF4-FFF2-40B4-BE49-F238E27FC236}">
                <a16:creationId xmlns:a16="http://schemas.microsoft.com/office/drawing/2014/main" id="{B9FA1E28-9F44-45A6-86CA-9AB7B4C34F02}"/>
              </a:ext>
            </a:extLst>
          </p:cNvPr>
          <p:cNvSpPr>
            <a:spLocks noGrp="1"/>
          </p:cNvSpPr>
          <p:nvPr>
            <p:ph idx="1"/>
          </p:nvPr>
        </p:nvSpPr>
        <p:spPr>
          <a:xfrm>
            <a:off x="1212009" y="937442"/>
            <a:ext cx="9328373" cy="5066522"/>
          </a:xfrm>
        </p:spPr>
        <p:txBody>
          <a:bodyPr>
            <a:noAutofit/>
          </a:bodyPr>
          <a:lstStyle/>
          <a:p>
            <a:r>
              <a:rPr lang="en-US" sz="1800" dirty="0">
                <a:latin typeface="Arial" panose="020B0604020202020204" pitchFamily="34" charset="0"/>
                <a:cs typeface="Arial" panose="020B0604020202020204" pitchFamily="34" charset="0"/>
              </a:rPr>
              <a:t>Dual Credit Classes are true college classes.</a:t>
            </a:r>
          </a:p>
          <a:p>
            <a:r>
              <a:rPr lang="en-US" sz="1800" dirty="0">
                <a:latin typeface="Arial" panose="020B0604020202020204" pitchFamily="34" charset="0"/>
                <a:cs typeface="Arial" panose="020B0604020202020204" pitchFamily="34" charset="0"/>
              </a:rPr>
              <a:t>The grades will appear on a college transcript.</a:t>
            </a:r>
          </a:p>
          <a:p>
            <a:r>
              <a:rPr lang="en-US" sz="1800" dirty="0">
                <a:latin typeface="Arial" panose="020B0604020202020204" pitchFamily="34" charset="0"/>
                <a:cs typeface="Arial" panose="020B0604020202020204" pitchFamily="34" charset="0"/>
              </a:rPr>
              <a:t>The classes will be taught to the rigor and difficulty of a college class.</a:t>
            </a:r>
          </a:p>
          <a:p>
            <a:r>
              <a:rPr lang="en-US" sz="1800" dirty="0">
                <a:latin typeface="Arial" panose="020B0604020202020204" pitchFamily="34" charset="0"/>
                <a:cs typeface="Arial" panose="020B0604020202020204" pitchFamily="34" charset="0"/>
              </a:rPr>
              <a:t>A dual credit student is a college student and is responsible for all communication with instructors.</a:t>
            </a:r>
          </a:p>
          <a:p>
            <a:r>
              <a:rPr lang="en-US" sz="1800" dirty="0">
                <a:latin typeface="Arial" panose="020B0604020202020204" pitchFamily="34" charset="0"/>
                <a:cs typeface="Arial" panose="020B0604020202020204" pitchFamily="34" charset="0"/>
              </a:rPr>
              <a:t>The content in college classes may be more mature that that typically presented in a HS class.  Students and parents should read course syllabi to understand what will be covered in the course.</a:t>
            </a:r>
          </a:p>
          <a:p>
            <a:r>
              <a:rPr lang="en-US" sz="1800" dirty="0">
                <a:latin typeface="Arial" panose="020B0604020202020204" pitchFamily="34" charset="0"/>
                <a:cs typeface="Arial" panose="020B0604020202020204" pitchFamily="34" charset="0"/>
              </a:rPr>
              <a:t>The college instructor is not held to the same requirements as a HS instructor in terms of number of assignments required, frequency of grades posted, reminders, acceptance of late work, ability to retake tests or make up work,  etc. Students and parents should read course syllabi to understand what will be covered in the course.</a:t>
            </a:r>
          </a:p>
          <a:p>
            <a:r>
              <a:rPr lang="en-US" sz="1800" dirty="0">
                <a:latin typeface="Arial" panose="020B0604020202020204" pitchFamily="34" charset="0"/>
                <a:cs typeface="Arial" panose="020B0604020202020204" pitchFamily="34" charset="0"/>
              </a:rPr>
              <a:t>Plagiarism – Students need to be very aware of the consequences of plagiarism including the use of AI.  All student papers are run through a program that will detect all forms of plagiarism.  The consequences range from redoing the assignment to failing the course. </a:t>
            </a:r>
          </a:p>
        </p:txBody>
      </p:sp>
    </p:spTree>
    <p:extLst>
      <p:ext uri="{BB962C8B-B14F-4D97-AF65-F5344CB8AC3E}">
        <p14:creationId xmlns:p14="http://schemas.microsoft.com/office/powerpoint/2010/main" val="3765656214"/>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3CA803-38B0-19E6-B5AE-E9BF8ED41D5C}"/>
              </a:ext>
            </a:extLst>
          </p:cNvPr>
          <p:cNvPicPr>
            <a:picLocks noChangeAspect="1"/>
          </p:cNvPicPr>
          <p:nvPr/>
        </p:nvPicPr>
        <p:blipFill rotWithShape="1">
          <a:blip r:embed="rId2"/>
          <a:srcRect l="-2985" t="-3398" r="2985" b="3398"/>
          <a:stretch/>
        </p:blipFill>
        <p:spPr>
          <a:xfrm>
            <a:off x="79899" y="2748892"/>
            <a:ext cx="11175003" cy="894080"/>
          </a:xfrm>
          <a:prstGeom prst="rect">
            <a:avLst/>
          </a:prstGeom>
        </p:spPr>
      </p:pic>
      <p:sp>
        <p:nvSpPr>
          <p:cNvPr id="7" name="Title 6">
            <a:extLst>
              <a:ext uri="{FF2B5EF4-FFF2-40B4-BE49-F238E27FC236}">
                <a16:creationId xmlns:a16="http://schemas.microsoft.com/office/drawing/2014/main" id="{69B154C1-2845-2E58-7856-A3190754CEB7}"/>
              </a:ext>
            </a:extLst>
          </p:cNvPr>
          <p:cNvSpPr>
            <a:spLocks noGrp="1"/>
          </p:cNvSpPr>
          <p:nvPr>
            <p:ph type="title"/>
          </p:nvPr>
        </p:nvSpPr>
        <p:spPr/>
        <p:txBody>
          <a:bodyPr/>
          <a:lstStyle/>
          <a:p>
            <a:endParaRPr lang="en-US" dirty="0"/>
          </a:p>
        </p:txBody>
      </p:sp>
      <p:pic>
        <p:nvPicPr>
          <p:cNvPr id="1026" name="Picture 2">
            <a:extLst>
              <a:ext uri="{FF2B5EF4-FFF2-40B4-BE49-F238E27FC236}">
                <a16:creationId xmlns:a16="http://schemas.microsoft.com/office/drawing/2014/main" id="{83A0DB0A-1089-C001-EFED-54CB36558E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3015" y="147774"/>
            <a:ext cx="10011497" cy="24903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6EA4319D-6922-65D4-AA77-21A752F067C2}"/>
              </a:ext>
            </a:extLst>
          </p:cNvPr>
          <p:cNvPicPr>
            <a:picLocks noChangeAspect="1"/>
          </p:cNvPicPr>
          <p:nvPr/>
        </p:nvPicPr>
        <p:blipFill>
          <a:blip r:embed="rId4"/>
          <a:stretch>
            <a:fillRect/>
          </a:stretch>
        </p:blipFill>
        <p:spPr>
          <a:xfrm>
            <a:off x="3931688" y="3814484"/>
            <a:ext cx="4802891" cy="3093387"/>
          </a:xfrm>
          <a:prstGeom prst="rect">
            <a:avLst/>
          </a:prstGeom>
        </p:spPr>
      </p:pic>
      <p:sp>
        <p:nvSpPr>
          <p:cNvPr id="8" name="Oval 7">
            <a:extLst>
              <a:ext uri="{FF2B5EF4-FFF2-40B4-BE49-F238E27FC236}">
                <a16:creationId xmlns:a16="http://schemas.microsoft.com/office/drawing/2014/main" id="{19D5E8BE-5F1D-30C9-127E-D037E02C26D1}"/>
              </a:ext>
            </a:extLst>
          </p:cNvPr>
          <p:cNvSpPr/>
          <p:nvPr/>
        </p:nvSpPr>
        <p:spPr>
          <a:xfrm>
            <a:off x="5524382" y="2822474"/>
            <a:ext cx="718853" cy="37345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A0F8651-1C1D-98D7-3439-F731BFF61B73}"/>
              </a:ext>
            </a:extLst>
          </p:cNvPr>
          <p:cNvSpPr/>
          <p:nvPr/>
        </p:nvSpPr>
        <p:spPr>
          <a:xfrm>
            <a:off x="4137197" y="5766134"/>
            <a:ext cx="4212077" cy="7976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166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8592358" y="2874322"/>
            <a:ext cx="6271868" cy="523220"/>
          </a:xfrm>
          <a:prstGeom prst="rect">
            <a:avLst/>
          </a:prstGeom>
          <a:noFill/>
        </p:spPr>
        <p:txBody>
          <a:bodyPr wrap="square" rtlCol="0">
            <a:spAutoFit/>
          </a:bodyPr>
          <a:lstStyle/>
          <a:p>
            <a:r>
              <a:rPr lang="en-US" sz="2800" dirty="0">
                <a:solidFill>
                  <a:schemeClr val="bg1"/>
                </a:solidFill>
                <a:latin typeface="Microsoft JhengHei UI Light" panose="020B0304030504040204" pitchFamily="34" charset="-120"/>
                <a:ea typeface="Microsoft JhengHei UI Light" panose="020B0304030504040204" pitchFamily="34" charset="-120"/>
              </a:rPr>
              <a:t>Dual Credit &amp; Secondary Partnerships</a:t>
            </a:r>
          </a:p>
        </p:txBody>
      </p:sp>
      <p:sp>
        <p:nvSpPr>
          <p:cNvPr id="3" name="Rectangle 2"/>
          <p:cNvSpPr/>
          <p:nvPr/>
        </p:nvSpPr>
        <p:spPr>
          <a:xfrm>
            <a:off x="10358581" y="175490"/>
            <a:ext cx="341746" cy="6770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hlinkClick r:id="rId2"/>
          </p:cNvPr>
          <p:cNvSpPr txBox="1"/>
          <p:nvPr/>
        </p:nvSpPr>
        <p:spPr>
          <a:xfrm rot="20428632">
            <a:off x="0" y="793173"/>
            <a:ext cx="11240655" cy="3477875"/>
          </a:xfrm>
          <a:prstGeom prst="rect">
            <a:avLst/>
          </a:prstGeom>
          <a:noFill/>
        </p:spPr>
        <p:txBody>
          <a:bodyPr wrap="square" rtlCol="0">
            <a:spAutoFit/>
          </a:bodyPr>
          <a:lstStyle/>
          <a:p>
            <a:pPr algn="ctr"/>
            <a:r>
              <a:rPr lang="en-US" sz="22000" dirty="0">
                <a:latin typeface="Agency FB" panose="020B0503020202020204" pitchFamily="34" charset="0"/>
              </a:rPr>
              <a:t>Thank you!</a:t>
            </a:r>
          </a:p>
        </p:txBody>
      </p:sp>
      <p:sp>
        <p:nvSpPr>
          <p:cNvPr id="2" name="TextBox 1"/>
          <p:cNvSpPr txBox="1"/>
          <p:nvPr/>
        </p:nvSpPr>
        <p:spPr>
          <a:xfrm rot="20428632">
            <a:off x="4456058" y="3621307"/>
            <a:ext cx="7302146" cy="1077218"/>
          </a:xfrm>
          <a:prstGeom prst="rect">
            <a:avLst/>
          </a:prstGeom>
          <a:noFill/>
        </p:spPr>
        <p:txBody>
          <a:bodyPr wrap="square" rtlCol="0">
            <a:spAutoFit/>
          </a:bodyPr>
          <a:lstStyle/>
          <a:p>
            <a:pPr marL="514350" indent="-514350">
              <a:buFont typeface="Wingdings" panose="05000000000000000000" pitchFamily="2" charset="2"/>
              <a:buChar char="Ø"/>
            </a:pPr>
            <a:r>
              <a:rPr lang="en-US" sz="3200" b="1" dirty="0">
                <a:solidFill>
                  <a:srgbClr val="C00000"/>
                </a:solidFill>
                <a:latin typeface="Lucida Handwriting" panose="03010101010101010101" pitchFamily="66" charset="0"/>
              </a:rPr>
              <a:t>Mary Helen Kelm</a:t>
            </a:r>
          </a:p>
          <a:p>
            <a:pPr marL="514350" indent="-514350">
              <a:buFont typeface="Wingdings" panose="05000000000000000000" pitchFamily="2" charset="2"/>
              <a:buChar char="Ø"/>
            </a:pPr>
            <a:r>
              <a:rPr lang="en-US" sz="3200" b="1" dirty="0">
                <a:solidFill>
                  <a:srgbClr val="0070C0"/>
                </a:solidFill>
                <a:latin typeface="Lucida Handwriting" panose="03010101010101010101" pitchFamily="66" charset="0"/>
              </a:rPr>
              <a:t>mary.kelm@tvcc.edu</a:t>
            </a:r>
          </a:p>
        </p:txBody>
      </p:sp>
      <p:sp>
        <p:nvSpPr>
          <p:cNvPr id="8" name="Rectangle 7"/>
          <p:cNvSpPr/>
          <p:nvPr/>
        </p:nvSpPr>
        <p:spPr>
          <a:xfrm>
            <a:off x="1" y="6169853"/>
            <a:ext cx="4895850" cy="215444"/>
          </a:xfrm>
          <a:prstGeom prst="rect">
            <a:avLst/>
          </a:prstGeom>
        </p:spPr>
        <p:txBody>
          <a:bodyPr wrap="square">
            <a:spAutoFit/>
          </a:bodyPr>
          <a:lstStyle/>
          <a:p>
            <a:pPr lvl="0" defTabSz="914400"/>
            <a:r>
              <a:rPr lang="en-US" sz="800" dirty="0">
                <a:solidFill>
                  <a:schemeClr val="accent2">
                    <a:lumMod val="40000"/>
                    <a:lumOff val="60000"/>
                  </a:schemeClr>
                </a:solidFill>
                <a:latin typeface="Myriad Pro"/>
              </a:rPr>
              <a:t>.</a:t>
            </a:r>
            <a:endParaRPr lang="en-US" sz="800" dirty="0">
              <a:solidFill>
                <a:schemeClr val="accent2">
                  <a:lumMod val="40000"/>
                  <a:lumOff val="60000"/>
                </a:schemeClr>
              </a:solidFill>
              <a:latin typeface="Tahoma"/>
            </a:endParaRPr>
          </a:p>
        </p:txBody>
      </p:sp>
      <p:sp>
        <p:nvSpPr>
          <p:cNvPr id="9" name="Rectangle 8"/>
          <p:cNvSpPr/>
          <p:nvPr/>
        </p:nvSpPr>
        <p:spPr>
          <a:xfrm>
            <a:off x="537061" y="5849364"/>
            <a:ext cx="6096000" cy="923330"/>
          </a:xfrm>
          <a:prstGeom prst="rect">
            <a:avLst/>
          </a:prstGeom>
        </p:spPr>
        <p:txBody>
          <a:bodyPr>
            <a:spAutoFit/>
          </a:bodyPr>
          <a:lstStyle/>
          <a:p>
            <a:r>
              <a:rPr lang="en-US" sz="900" dirty="0">
                <a:solidFill>
                  <a:schemeClr val="accent2">
                    <a:lumMod val="60000"/>
                    <a:lumOff val="40000"/>
                  </a:schemeClr>
                </a:solidFill>
              </a:rPr>
              <a:t>Trinity Valley Community College does not discriminate on the basis of race, color, national origin, sex, disability or age in its programs or activities. For questions or concerns regarding discrimination based on sex, including sexual harassment, contact: Director of Human Resources/Title IX Coordinator, 100 Cardinal Drive, Athens, TX 75751, 903-675-6215, </a:t>
            </a:r>
            <a:r>
              <a:rPr lang="en-US" sz="900" dirty="0">
                <a:solidFill>
                  <a:schemeClr val="accent2">
                    <a:lumMod val="60000"/>
                    <a:lumOff val="40000"/>
                  </a:schemeClr>
                </a:solidFill>
                <a:hlinkClick r:id="rId3"/>
              </a:rPr>
              <a:t>humanresources@tvcc.edu</a:t>
            </a:r>
            <a:r>
              <a:rPr lang="en-US" sz="900" dirty="0">
                <a:solidFill>
                  <a:schemeClr val="accent2">
                    <a:lumMod val="60000"/>
                    <a:lumOff val="40000"/>
                  </a:schemeClr>
                </a:solidFill>
              </a:rPr>
              <a:t> . For questions or concerns regarding discrimination based on a disability, contact ADA/Section 504 Coordinator, 100 Cardinal Drive, Athens, TX 75751, 903-670-2068, </a:t>
            </a:r>
            <a:r>
              <a:rPr lang="en-US" sz="900" dirty="0">
                <a:solidFill>
                  <a:schemeClr val="accent2">
                    <a:lumMod val="60000"/>
                    <a:lumOff val="40000"/>
                  </a:schemeClr>
                </a:solidFill>
                <a:hlinkClick r:id="rId4"/>
              </a:rPr>
              <a:t>disability@tvcc.edu</a:t>
            </a:r>
            <a:r>
              <a:rPr lang="en-US" sz="900" dirty="0">
                <a:solidFill>
                  <a:schemeClr val="accent2">
                    <a:lumMod val="60000"/>
                    <a:lumOff val="40000"/>
                  </a:schemeClr>
                </a:solidFill>
              </a:rPr>
              <a:t> .</a:t>
            </a:r>
          </a:p>
        </p:txBody>
      </p:sp>
      <p:pic>
        <p:nvPicPr>
          <p:cNvPr id="6" name="Picture 5">
            <a:extLst>
              <a:ext uri="{FF2B5EF4-FFF2-40B4-BE49-F238E27FC236}">
                <a16:creationId xmlns:a16="http://schemas.microsoft.com/office/drawing/2014/main" id="{D0A294BD-AB39-9572-59DE-0EF9DA33C37E}"/>
              </a:ext>
            </a:extLst>
          </p:cNvPr>
          <p:cNvPicPr>
            <a:picLocks noChangeAspect="1"/>
          </p:cNvPicPr>
          <p:nvPr/>
        </p:nvPicPr>
        <p:blipFill>
          <a:blip r:embed="rId5"/>
          <a:stretch>
            <a:fillRect/>
          </a:stretch>
        </p:blipFill>
        <p:spPr>
          <a:xfrm>
            <a:off x="2000342" y="231568"/>
            <a:ext cx="2495898" cy="2200582"/>
          </a:xfrm>
          <a:prstGeom prst="rect">
            <a:avLst/>
          </a:prstGeom>
        </p:spPr>
      </p:pic>
    </p:spTree>
    <p:extLst>
      <p:ext uri="{BB962C8B-B14F-4D97-AF65-F5344CB8AC3E}">
        <p14:creationId xmlns:p14="http://schemas.microsoft.com/office/powerpoint/2010/main" val="409623270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208882" y="3157219"/>
            <a:ext cx="6837664" cy="523220"/>
          </a:xfrm>
          <a:prstGeom prst="rect">
            <a:avLst/>
          </a:prstGeom>
          <a:solidFill>
            <a:srgbClr val="FF0000"/>
          </a:solidFill>
        </p:spPr>
        <p:txBody>
          <a:bodyPr wrap="square" rtlCol="0">
            <a:spAutoFit/>
          </a:bodyPr>
          <a:lstStyle/>
          <a:p>
            <a:r>
              <a:rPr lang="en-US" sz="2800" dirty="0">
                <a:latin typeface="Microsoft JhengHei UI Light" panose="020B0304030504040204" pitchFamily="34" charset="-120"/>
                <a:ea typeface="Microsoft JhengHei UI Light" panose="020B0304030504040204" pitchFamily="34" charset="-120"/>
              </a:rPr>
              <a:t>Dual  Credit &amp; Secondary Partnerships</a:t>
            </a:r>
          </a:p>
        </p:txBody>
      </p:sp>
      <p:sp>
        <p:nvSpPr>
          <p:cNvPr id="9" name="Subtitle 2"/>
          <p:cNvSpPr txBox="1">
            <a:spLocks/>
          </p:cNvSpPr>
          <p:nvPr/>
        </p:nvSpPr>
        <p:spPr>
          <a:xfrm>
            <a:off x="6727933" y="3750426"/>
            <a:ext cx="5410519" cy="3107574"/>
          </a:xfrm>
          <a:prstGeom prst="rect">
            <a:avLst/>
          </a:prstGeom>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endParaRPr lang="en-US" sz="3600" dirty="0">
              <a:latin typeface="Agency FB" panose="020B0503020202020204" pitchFamily="34" charset="0"/>
            </a:endParaRPr>
          </a:p>
        </p:txBody>
      </p:sp>
      <p:sp>
        <p:nvSpPr>
          <p:cNvPr id="11" name="TextBox 10"/>
          <p:cNvSpPr txBox="1"/>
          <p:nvPr/>
        </p:nvSpPr>
        <p:spPr>
          <a:xfrm>
            <a:off x="459653" y="20340"/>
            <a:ext cx="6547975" cy="584775"/>
          </a:xfrm>
          <a:prstGeom prst="rect">
            <a:avLst/>
          </a:prstGeom>
          <a:noFill/>
        </p:spPr>
        <p:txBody>
          <a:bodyPr wrap="square" rtlCol="0">
            <a:spAutoFit/>
          </a:bodyPr>
          <a:lstStyle/>
          <a:p>
            <a:pPr algn="ctr"/>
            <a:r>
              <a:rPr lang="en-US" sz="3200" b="1" dirty="0">
                <a:solidFill>
                  <a:schemeClr val="accent2">
                    <a:lumMod val="40000"/>
                    <a:lumOff val="60000"/>
                  </a:schemeClr>
                </a:solidFill>
              </a:rPr>
              <a:t>Benefits of Dual Credit</a:t>
            </a:r>
          </a:p>
        </p:txBody>
      </p:sp>
      <p:graphicFrame>
        <p:nvGraphicFramePr>
          <p:cNvPr id="16" name="TextBox 13">
            <a:extLst>
              <a:ext uri="{FF2B5EF4-FFF2-40B4-BE49-F238E27FC236}">
                <a16:creationId xmlns:a16="http://schemas.microsoft.com/office/drawing/2014/main" id="{38992BC9-48F6-4BC2-CAB9-4A54714D855F}"/>
              </a:ext>
            </a:extLst>
          </p:cNvPr>
          <p:cNvGraphicFramePr/>
          <p:nvPr>
            <p:extLst>
              <p:ext uri="{D42A27DB-BD31-4B8C-83A1-F6EECF244321}">
                <p14:modId xmlns:p14="http://schemas.microsoft.com/office/powerpoint/2010/main" val="3352899847"/>
              </p:ext>
            </p:extLst>
          </p:nvPr>
        </p:nvGraphicFramePr>
        <p:xfrm>
          <a:off x="457667" y="625458"/>
          <a:ext cx="11556318" cy="5857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90835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A7F5-CE15-47E8-8BFA-A0A5CF808A47}"/>
              </a:ext>
            </a:extLst>
          </p:cNvPr>
          <p:cNvSpPr>
            <a:spLocks noGrp="1"/>
          </p:cNvSpPr>
          <p:nvPr>
            <p:ph type="title"/>
          </p:nvPr>
        </p:nvSpPr>
        <p:spPr>
          <a:xfrm>
            <a:off x="566058" y="836023"/>
            <a:ext cx="2718788" cy="5183777"/>
          </a:xfrm>
        </p:spPr>
        <p:txBody>
          <a:bodyPr anchor="ctr">
            <a:normAutofit/>
          </a:bodyPr>
          <a:lstStyle/>
          <a:p>
            <a:r>
              <a:rPr lang="en-US" sz="3600" dirty="0">
                <a:solidFill>
                  <a:srgbClr val="FFFFFF"/>
                </a:solidFill>
              </a:rPr>
              <a:t>What do I want from Dual Credit?</a:t>
            </a:r>
          </a:p>
        </p:txBody>
      </p:sp>
      <p:graphicFrame>
        <p:nvGraphicFramePr>
          <p:cNvPr id="5" name="Content Placeholder 2">
            <a:extLst>
              <a:ext uri="{FF2B5EF4-FFF2-40B4-BE49-F238E27FC236}">
                <a16:creationId xmlns:a16="http://schemas.microsoft.com/office/drawing/2014/main" id="{BA208D91-78AE-C8DD-E43C-D7B81C0D3AFC}"/>
              </a:ext>
            </a:extLst>
          </p:cNvPr>
          <p:cNvGraphicFramePr>
            <a:graphicFrameLocks noGrp="1"/>
          </p:cNvGraphicFramePr>
          <p:nvPr>
            <p:ph idx="1"/>
            <p:extLst>
              <p:ext uri="{D42A27DB-BD31-4B8C-83A1-F6EECF244321}">
                <p14:modId xmlns:p14="http://schemas.microsoft.com/office/powerpoint/2010/main" val="2213712205"/>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415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219052" y="3167389"/>
            <a:ext cx="6858004" cy="523220"/>
          </a:xfrm>
          <a:prstGeom prst="rect">
            <a:avLst/>
          </a:prstGeom>
          <a:solidFill>
            <a:srgbClr val="FF0000"/>
          </a:solidFill>
        </p:spPr>
        <p:txBody>
          <a:bodyPr wrap="square" rtlCol="0">
            <a:spAutoFit/>
          </a:bodyPr>
          <a:lstStyle/>
          <a:p>
            <a:r>
              <a:rPr lang="en-US" sz="2800" dirty="0">
                <a:latin typeface="Microsoft JhengHei UI Light" panose="020B0304030504040204" pitchFamily="34" charset="-120"/>
                <a:ea typeface="Microsoft JhengHei UI Light" panose="020B0304030504040204" pitchFamily="34" charset="-120"/>
              </a:rPr>
              <a:t>Dual Credit &amp; Secondary Partnerships</a:t>
            </a:r>
          </a:p>
        </p:txBody>
      </p:sp>
      <p:sp>
        <p:nvSpPr>
          <p:cNvPr id="9" name="Subtitle 2"/>
          <p:cNvSpPr txBox="1">
            <a:spLocks/>
          </p:cNvSpPr>
          <p:nvPr/>
        </p:nvSpPr>
        <p:spPr>
          <a:xfrm>
            <a:off x="6727933" y="3750426"/>
            <a:ext cx="5410519" cy="3107574"/>
          </a:xfrm>
          <a:prstGeom prst="rect">
            <a:avLst/>
          </a:prstGeom>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endParaRPr lang="en-US" sz="3600" dirty="0">
              <a:latin typeface="Agency FB" panose="020B0503020202020204" pitchFamily="34" charset="0"/>
            </a:endParaRPr>
          </a:p>
        </p:txBody>
      </p:sp>
      <p:sp>
        <p:nvSpPr>
          <p:cNvPr id="13" name="Rectangle 12"/>
          <p:cNvSpPr/>
          <p:nvPr/>
        </p:nvSpPr>
        <p:spPr>
          <a:xfrm>
            <a:off x="459654" y="0"/>
            <a:ext cx="6268279" cy="138499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latin typeface="+mj-lt"/>
                <a:ea typeface="+mj-ea"/>
                <a:cs typeface="+mj-cs"/>
              </a:rPr>
              <a:t>Dual Credit Academic Courses</a:t>
            </a:r>
            <a:br>
              <a:rPr kumimoji="0" lang="en-US" sz="2800" b="1" i="0" u="none" strike="noStrike" kern="0" cap="none" spc="0" normalizeH="0" baseline="0" noProof="0" dirty="0">
                <a:ln>
                  <a:noFill/>
                </a:ln>
                <a:effectLst/>
                <a:uLnTx/>
                <a:uFillTx/>
                <a:latin typeface="+mj-lt"/>
                <a:ea typeface="+mj-ea"/>
                <a:cs typeface="+mj-cs"/>
              </a:rPr>
            </a:br>
            <a:r>
              <a:rPr kumimoji="0" lang="en-US" sz="2000" b="1" i="0" u="none" strike="noStrike" kern="0" cap="none" spc="0" normalizeH="0" baseline="0" noProof="0" dirty="0">
                <a:ln>
                  <a:noFill/>
                </a:ln>
                <a:effectLst/>
                <a:uLnTx/>
                <a:uFillTx/>
                <a:latin typeface="+mj-lt"/>
                <a:ea typeface="+mj-ea"/>
                <a:cs typeface="+mj-cs"/>
              </a:rPr>
              <a:t>(Available face-to-face, online, and </a:t>
            </a:r>
            <a:r>
              <a:rPr lang="en-US" sz="2000" b="1" kern="0" dirty="0">
                <a:latin typeface="+mj-lt"/>
                <a:ea typeface="+mj-ea"/>
                <a:cs typeface="+mj-cs"/>
              </a:rPr>
              <a:t>Zoom</a:t>
            </a:r>
            <a:r>
              <a:rPr kumimoji="0" lang="en-US" sz="2000" b="1" i="0" u="none" strike="noStrike" kern="0" cap="none" spc="0" normalizeH="0" baseline="0" noProof="0" dirty="0">
                <a:ln>
                  <a:noFill/>
                </a:ln>
                <a:effectLst/>
                <a:uLnTx/>
                <a:uFillTx/>
                <a:latin typeface="+mj-lt"/>
                <a:ea typeface="+mj-ea"/>
                <a:cs typeface="+mj-cs"/>
              </a:rPr>
              <a:t>)</a:t>
            </a:r>
            <a:endParaRPr kumimoji="0" lang="en-US" sz="1800" b="1" i="0" u="none" strike="noStrike" kern="0" cap="none" spc="0" normalizeH="0" baseline="0" noProof="0" dirty="0">
              <a:ln>
                <a:noFill/>
              </a:ln>
              <a:effectLst/>
              <a:uLnTx/>
              <a:uFillTx/>
              <a:latin typeface="+mj-lt"/>
            </a:endParaRPr>
          </a:p>
        </p:txBody>
      </p:sp>
      <p:sp>
        <p:nvSpPr>
          <p:cNvPr id="14" name="Rectangle 13"/>
          <p:cNvSpPr/>
          <p:nvPr/>
        </p:nvSpPr>
        <p:spPr>
          <a:xfrm>
            <a:off x="955964" y="1519899"/>
            <a:ext cx="6043353" cy="400110"/>
          </a:xfrm>
          <a:prstGeom prst="rect">
            <a:avLst/>
          </a:prstGeom>
        </p:spPr>
        <p:txBody>
          <a:bodyPr wrap="square">
            <a:spAutoFit/>
          </a:bodyPr>
          <a:lstStyle/>
          <a:p>
            <a:pPr lvl="0" algn="ctr" defTabSz="914400">
              <a:spcBef>
                <a:spcPct val="20000"/>
              </a:spcBef>
              <a:buClr>
                <a:schemeClr val="accent3">
                  <a:lumMod val="40000"/>
                  <a:lumOff val="60000"/>
                </a:schemeClr>
              </a:buClr>
            </a:pPr>
            <a:r>
              <a:rPr lang="en-US" sz="2000" b="1" dirty="0"/>
              <a:t>Associate Degree Requirements</a:t>
            </a:r>
          </a:p>
        </p:txBody>
      </p:sp>
      <p:graphicFrame>
        <p:nvGraphicFramePr>
          <p:cNvPr id="8" name="Table 7"/>
          <p:cNvGraphicFramePr>
            <a:graphicFrameLocks noGrp="1"/>
          </p:cNvGraphicFramePr>
          <p:nvPr>
            <p:extLst>
              <p:ext uri="{D42A27DB-BD31-4B8C-83A1-F6EECF244321}">
                <p14:modId xmlns:p14="http://schemas.microsoft.com/office/powerpoint/2010/main" val="2923259517"/>
              </p:ext>
            </p:extLst>
          </p:nvPr>
        </p:nvGraphicFramePr>
        <p:xfrm>
          <a:off x="639192" y="1901594"/>
          <a:ext cx="6649111" cy="4719320"/>
        </p:xfrm>
        <a:graphic>
          <a:graphicData uri="http://schemas.openxmlformats.org/drawingml/2006/table">
            <a:tbl>
              <a:tblPr firstRow="1" bandRow="1">
                <a:tableStyleId>{5C22544A-7EE6-4342-B048-85BDC9FD1C3A}</a:tableStyleId>
              </a:tblPr>
              <a:tblGrid>
                <a:gridCol w="3293596">
                  <a:extLst>
                    <a:ext uri="{9D8B030D-6E8A-4147-A177-3AD203B41FA5}">
                      <a16:colId xmlns:a16="http://schemas.microsoft.com/office/drawing/2014/main" val="1214639260"/>
                    </a:ext>
                  </a:extLst>
                </a:gridCol>
                <a:gridCol w="3355515">
                  <a:extLst>
                    <a:ext uri="{9D8B030D-6E8A-4147-A177-3AD203B41FA5}">
                      <a16:colId xmlns:a16="http://schemas.microsoft.com/office/drawing/2014/main" val="1580941268"/>
                    </a:ext>
                  </a:extLst>
                </a:gridCol>
              </a:tblGrid>
              <a:tr h="370840">
                <a:tc>
                  <a:txBody>
                    <a:bodyPr/>
                    <a:lstStyle/>
                    <a:p>
                      <a:pPr algn="ctr"/>
                      <a:r>
                        <a:rPr lang="en-US" dirty="0"/>
                        <a:t>Course</a:t>
                      </a:r>
                    </a:p>
                  </a:txBody>
                  <a:tcPr/>
                </a:tc>
                <a:tc>
                  <a:txBody>
                    <a:bodyPr/>
                    <a:lstStyle/>
                    <a:p>
                      <a:pPr algn="ctr"/>
                      <a:r>
                        <a:rPr lang="en-US" dirty="0"/>
                        <a:t>Hours</a:t>
                      </a:r>
                    </a:p>
                  </a:txBody>
                  <a:tcPr/>
                </a:tc>
                <a:extLst>
                  <a:ext uri="{0D108BD9-81ED-4DB2-BD59-A6C34878D82A}">
                    <a16:rowId xmlns:a16="http://schemas.microsoft.com/office/drawing/2014/main" val="3494241075"/>
                  </a:ext>
                </a:extLst>
              </a:tr>
              <a:tr h="370840">
                <a:tc>
                  <a:txBody>
                    <a:bodyPr/>
                    <a:lstStyle/>
                    <a:p>
                      <a:r>
                        <a:rPr lang="en-US" dirty="0"/>
                        <a:t>Communi</a:t>
                      </a:r>
                      <a:r>
                        <a:rPr lang="en-US" baseline="0" dirty="0"/>
                        <a:t>cations</a:t>
                      </a:r>
                      <a:endParaRPr lang="en-US" dirty="0"/>
                    </a:p>
                  </a:txBody>
                  <a:tcPr/>
                </a:tc>
                <a:tc>
                  <a:txBody>
                    <a:bodyPr/>
                    <a:lstStyle/>
                    <a:p>
                      <a:pPr algn="ctr"/>
                      <a:r>
                        <a:rPr lang="en-US" dirty="0"/>
                        <a:t>6</a:t>
                      </a:r>
                    </a:p>
                  </a:txBody>
                  <a:tcPr/>
                </a:tc>
                <a:extLst>
                  <a:ext uri="{0D108BD9-81ED-4DB2-BD59-A6C34878D82A}">
                    <a16:rowId xmlns:a16="http://schemas.microsoft.com/office/drawing/2014/main" val="2773938840"/>
                  </a:ext>
                </a:extLst>
              </a:tr>
              <a:tr h="370840">
                <a:tc>
                  <a:txBody>
                    <a:bodyPr/>
                    <a:lstStyle/>
                    <a:p>
                      <a:r>
                        <a:rPr lang="en-US" dirty="0"/>
                        <a:t>Creative Arts</a:t>
                      </a:r>
                    </a:p>
                  </a:txBody>
                  <a:tcPr/>
                </a:tc>
                <a:tc>
                  <a:txBody>
                    <a:bodyPr/>
                    <a:lstStyle/>
                    <a:p>
                      <a:pPr algn="ctr"/>
                      <a:r>
                        <a:rPr lang="en-US" dirty="0"/>
                        <a:t>3</a:t>
                      </a:r>
                    </a:p>
                  </a:txBody>
                  <a:tcPr/>
                </a:tc>
                <a:extLst>
                  <a:ext uri="{0D108BD9-81ED-4DB2-BD59-A6C34878D82A}">
                    <a16:rowId xmlns:a16="http://schemas.microsoft.com/office/drawing/2014/main" val="4125772672"/>
                  </a:ext>
                </a:extLst>
              </a:tr>
              <a:tr h="370840">
                <a:tc>
                  <a:txBody>
                    <a:bodyPr/>
                    <a:lstStyle/>
                    <a:p>
                      <a:r>
                        <a:rPr lang="en-US" dirty="0"/>
                        <a:t>Component Area Option</a:t>
                      </a:r>
                    </a:p>
                  </a:txBody>
                  <a:tcPr/>
                </a:tc>
                <a:tc>
                  <a:txBody>
                    <a:bodyPr/>
                    <a:lstStyle/>
                    <a:p>
                      <a:pPr algn="ctr"/>
                      <a:r>
                        <a:rPr lang="en-US" dirty="0"/>
                        <a:t>6</a:t>
                      </a:r>
                    </a:p>
                  </a:txBody>
                  <a:tcPr/>
                </a:tc>
                <a:extLst>
                  <a:ext uri="{0D108BD9-81ED-4DB2-BD59-A6C34878D82A}">
                    <a16:rowId xmlns:a16="http://schemas.microsoft.com/office/drawing/2014/main" val="4204560214"/>
                  </a:ext>
                </a:extLst>
              </a:tr>
              <a:tr h="370840">
                <a:tc>
                  <a:txBody>
                    <a:bodyPr/>
                    <a:lstStyle/>
                    <a:p>
                      <a:r>
                        <a:rPr lang="en-US" dirty="0"/>
                        <a:t>Program Electives</a:t>
                      </a:r>
                    </a:p>
                  </a:txBody>
                  <a:tcPr/>
                </a:tc>
                <a:tc>
                  <a:txBody>
                    <a:bodyPr/>
                    <a:lstStyle/>
                    <a:p>
                      <a:pPr algn="ctr"/>
                      <a:r>
                        <a:rPr lang="en-US" dirty="0"/>
                        <a:t>16</a:t>
                      </a:r>
                    </a:p>
                  </a:txBody>
                  <a:tcPr/>
                </a:tc>
                <a:extLst>
                  <a:ext uri="{0D108BD9-81ED-4DB2-BD59-A6C34878D82A}">
                    <a16:rowId xmlns:a16="http://schemas.microsoft.com/office/drawing/2014/main" val="1757597436"/>
                  </a:ext>
                </a:extLst>
              </a:tr>
              <a:tr h="370840">
                <a:tc>
                  <a:txBody>
                    <a:bodyPr/>
                    <a:lstStyle/>
                    <a:p>
                      <a:r>
                        <a:rPr lang="en-US" dirty="0"/>
                        <a:t>Government</a:t>
                      </a:r>
                    </a:p>
                  </a:txBody>
                  <a:tcPr/>
                </a:tc>
                <a:tc>
                  <a:txBody>
                    <a:bodyPr/>
                    <a:lstStyle/>
                    <a:p>
                      <a:pPr algn="ctr"/>
                      <a:r>
                        <a:rPr lang="en-US" dirty="0"/>
                        <a:t>6</a:t>
                      </a:r>
                    </a:p>
                  </a:txBody>
                  <a:tcPr/>
                </a:tc>
                <a:extLst>
                  <a:ext uri="{0D108BD9-81ED-4DB2-BD59-A6C34878D82A}">
                    <a16:rowId xmlns:a16="http://schemas.microsoft.com/office/drawing/2014/main" val="2975806200"/>
                  </a:ext>
                </a:extLst>
              </a:tr>
              <a:tr h="370840">
                <a:tc>
                  <a:txBody>
                    <a:bodyPr/>
                    <a:lstStyle/>
                    <a:p>
                      <a:r>
                        <a:rPr lang="en-US" dirty="0"/>
                        <a:t>History</a:t>
                      </a:r>
                    </a:p>
                  </a:txBody>
                  <a:tcPr/>
                </a:tc>
                <a:tc>
                  <a:txBody>
                    <a:bodyPr/>
                    <a:lstStyle/>
                    <a:p>
                      <a:pPr algn="ctr"/>
                      <a:r>
                        <a:rPr lang="en-US" dirty="0"/>
                        <a:t>6</a:t>
                      </a:r>
                    </a:p>
                  </a:txBody>
                  <a:tcPr/>
                </a:tc>
                <a:extLst>
                  <a:ext uri="{0D108BD9-81ED-4DB2-BD59-A6C34878D82A}">
                    <a16:rowId xmlns:a16="http://schemas.microsoft.com/office/drawing/2014/main" val="3737982633"/>
                  </a:ext>
                </a:extLst>
              </a:tr>
              <a:tr h="370840">
                <a:tc>
                  <a:txBody>
                    <a:bodyPr/>
                    <a:lstStyle/>
                    <a:p>
                      <a:r>
                        <a:rPr lang="en-US" dirty="0"/>
                        <a:t>Language,</a:t>
                      </a:r>
                      <a:r>
                        <a:rPr lang="en-US" baseline="0" dirty="0"/>
                        <a:t> Philosophy &amp; Culture</a:t>
                      </a:r>
                      <a:endParaRPr lang="en-US" dirty="0"/>
                    </a:p>
                  </a:txBody>
                  <a:tcPr/>
                </a:tc>
                <a:tc>
                  <a:txBody>
                    <a:bodyPr/>
                    <a:lstStyle/>
                    <a:p>
                      <a:pPr algn="ctr"/>
                      <a:r>
                        <a:rPr lang="en-US" dirty="0"/>
                        <a:t>3</a:t>
                      </a:r>
                    </a:p>
                  </a:txBody>
                  <a:tcPr/>
                </a:tc>
                <a:extLst>
                  <a:ext uri="{0D108BD9-81ED-4DB2-BD59-A6C34878D82A}">
                    <a16:rowId xmlns:a16="http://schemas.microsoft.com/office/drawing/2014/main" val="1165951871"/>
                  </a:ext>
                </a:extLst>
              </a:tr>
              <a:tr h="370840">
                <a:tc>
                  <a:txBody>
                    <a:bodyPr/>
                    <a:lstStyle/>
                    <a:p>
                      <a:r>
                        <a:rPr lang="en-US" dirty="0"/>
                        <a:t>Math</a:t>
                      </a:r>
                    </a:p>
                  </a:txBody>
                  <a:tcPr/>
                </a:tc>
                <a:tc>
                  <a:txBody>
                    <a:bodyPr/>
                    <a:lstStyle/>
                    <a:p>
                      <a:pPr algn="ctr"/>
                      <a:r>
                        <a:rPr lang="en-US" dirty="0"/>
                        <a:t>3</a:t>
                      </a:r>
                    </a:p>
                  </a:txBody>
                  <a:tcPr/>
                </a:tc>
                <a:extLst>
                  <a:ext uri="{0D108BD9-81ED-4DB2-BD59-A6C34878D82A}">
                    <a16:rowId xmlns:a16="http://schemas.microsoft.com/office/drawing/2014/main" val="580899283"/>
                  </a:ext>
                </a:extLst>
              </a:tr>
              <a:tr h="370840">
                <a:tc>
                  <a:txBody>
                    <a:bodyPr/>
                    <a:lstStyle/>
                    <a:p>
                      <a:r>
                        <a:rPr lang="en-US" dirty="0"/>
                        <a:t>Life &amp; Physical Science </a:t>
                      </a:r>
                    </a:p>
                  </a:txBody>
                  <a:tcPr/>
                </a:tc>
                <a:tc>
                  <a:txBody>
                    <a:bodyPr/>
                    <a:lstStyle/>
                    <a:p>
                      <a:pPr algn="ctr"/>
                      <a:r>
                        <a:rPr lang="en-US" dirty="0"/>
                        <a:t>8</a:t>
                      </a:r>
                    </a:p>
                  </a:txBody>
                  <a:tcPr/>
                </a:tc>
                <a:extLst>
                  <a:ext uri="{0D108BD9-81ED-4DB2-BD59-A6C34878D82A}">
                    <a16:rowId xmlns:a16="http://schemas.microsoft.com/office/drawing/2014/main" val="3594393398"/>
                  </a:ext>
                </a:extLst>
              </a:tr>
              <a:tr h="370840">
                <a:tc>
                  <a:txBody>
                    <a:bodyPr/>
                    <a:lstStyle/>
                    <a:p>
                      <a:r>
                        <a:rPr lang="en-US" dirty="0"/>
                        <a:t>Social/Behavioral</a:t>
                      </a:r>
                      <a:r>
                        <a:rPr lang="en-US" baseline="0" dirty="0"/>
                        <a:t> Sciences</a:t>
                      </a:r>
                      <a:endParaRPr lang="en-US" dirty="0"/>
                    </a:p>
                  </a:txBody>
                  <a:tcPr/>
                </a:tc>
                <a:tc>
                  <a:txBody>
                    <a:bodyPr/>
                    <a:lstStyle/>
                    <a:p>
                      <a:pPr algn="ctr"/>
                      <a:r>
                        <a:rPr lang="en-US" dirty="0"/>
                        <a:t>3</a:t>
                      </a:r>
                    </a:p>
                  </a:txBody>
                  <a:tcPr/>
                </a:tc>
                <a:extLst>
                  <a:ext uri="{0D108BD9-81ED-4DB2-BD59-A6C34878D82A}">
                    <a16:rowId xmlns:a16="http://schemas.microsoft.com/office/drawing/2014/main" val="3281771892"/>
                  </a:ext>
                </a:extLst>
              </a:tr>
              <a:tr h="370840">
                <a:tc>
                  <a:txBody>
                    <a:bodyPr/>
                    <a:lstStyle/>
                    <a:p>
                      <a:r>
                        <a:rPr lang="en-US" dirty="0"/>
                        <a:t>Total</a:t>
                      </a:r>
                    </a:p>
                  </a:txBody>
                  <a:tcPr/>
                </a:tc>
                <a:tc>
                  <a:txBody>
                    <a:bodyPr/>
                    <a:lstStyle/>
                    <a:p>
                      <a:pPr algn="ctr"/>
                      <a:r>
                        <a:rPr lang="en-US" dirty="0"/>
                        <a:t>60</a:t>
                      </a:r>
                    </a:p>
                  </a:txBody>
                  <a:tcPr/>
                </a:tc>
                <a:extLst>
                  <a:ext uri="{0D108BD9-81ED-4DB2-BD59-A6C34878D82A}">
                    <a16:rowId xmlns:a16="http://schemas.microsoft.com/office/drawing/2014/main" val="1208239266"/>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418" y="-777"/>
            <a:ext cx="4885373" cy="3751203"/>
          </a:xfrm>
          <a:prstGeom prst="rect">
            <a:avLst/>
          </a:prstGeom>
        </p:spPr>
      </p:pic>
      <p:sp>
        <p:nvSpPr>
          <p:cNvPr id="2" name="Oval 1">
            <a:extLst>
              <a:ext uri="{FF2B5EF4-FFF2-40B4-BE49-F238E27FC236}">
                <a16:creationId xmlns:a16="http://schemas.microsoft.com/office/drawing/2014/main" id="{383C9680-C4C7-EBF6-1573-B69CB750CB04}"/>
              </a:ext>
            </a:extLst>
          </p:cNvPr>
          <p:cNvSpPr/>
          <p:nvPr/>
        </p:nvSpPr>
        <p:spPr>
          <a:xfrm>
            <a:off x="546498" y="3290526"/>
            <a:ext cx="6678981" cy="5295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1374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219052" y="3167389"/>
            <a:ext cx="6858004" cy="523220"/>
          </a:xfrm>
          <a:prstGeom prst="rect">
            <a:avLst/>
          </a:prstGeom>
          <a:solidFill>
            <a:srgbClr val="FF0000"/>
          </a:solidFill>
        </p:spPr>
        <p:txBody>
          <a:bodyPr wrap="square" rtlCol="0">
            <a:spAutoFit/>
          </a:bodyPr>
          <a:lstStyle/>
          <a:p>
            <a:r>
              <a:rPr lang="en-US" sz="2800" dirty="0">
                <a:latin typeface="Microsoft JhengHei UI Light" panose="020B0304030504040204" pitchFamily="34" charset="-120"/>
                <a:ea typeface="Microsoft JhengHei UI Light" panose="020B0304030504040204" pitchFamily="34" charset="-120"/>
              </a:rPr>
              <a:t>Dual Credit &amp; Secondary Partnerships</a:t>
            </a:r>
          </a:p>
        </p:txBody>
      </p:sp>
      <p:sp>
        <p:nvSpPr>
          <p:cNvPr id="9" name="Subtitle 2"/>
          <p:cNvSpPr txBox="1">
            <a:spLocks/>
          </p:cNvSpPr>
          <p:nvPr/>
        </p:nvSpPr>
        <p:spPr>
          <a:xfrm>
            <a:off x="6727933" y="3750426"/>
            <a:ext cx="5410519" cy="3107574"/>
          </a:xfrm>
          <a:prstGeom prst="rect">
            <a:avLst/>
          </a:prstGeom>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endParaRPr lang="en-US" sz="3600" dirty="0">
              <a:latin typeface="Agency FB" panose="020B0503020202020204" pitchFamily="34" charset="0"/>
            </a:endParaRPr>
          </a:p>
        </p:txBody>
      </p:sp>
      <p:sp>
        <p:nvSpPr>
          <p:cNvPr id="13" name="Rectangle 12"/>
          <p:cNvSpPr/>
          <p:nvPr/>
        </p:nvSpPr>
        <p:spPr>
          <a:xfrm>
            <a:off x="459654" y="0"/>
            <a:ext cx="6268279" cy="138499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latin typeface="+mj-lt"/>
                <a:ea typeface="+mj-ea"/>
                <a:cs typeface="+mj-cs"/>
              </a:rPr>
              <a:t>Dual Credit Academic Courses</a:t>
            </a:r>
            <a:br>
              <a:rPr kumimoji="0" lang="en-US" sz="2800" b="1" i="0" u="none" strike="noStrike" kern="0" cap="none" spc="0" normalizeH="0" baseline="0" noProof="0" dirty="0">
                <a:ln>
                  <a:noFill/>
                </a:ln>
                <a:effectLst/>
                <a:uLnTx/>
                <a:uFillTx/>
                <a:latin typeface="+mj-lt"/>
                <a:ea typeface="+mj-ea"/>
                <a:cs typeface="+mj-cs"/>
              </a:rPr>
            </a:br>
            <a:r>
              <a:rPr kumimoji="0" lang="en-US" sz="2000" b="1" i="0" u="none" strike="noStrike" kern="0" cap="none" spc="0" normalizeH="0" baseline="0" noProof="0" dirty="0">
                <a:ln>
                  <a:noFill/>
                </a:ln>
                <a:effectLst/>
                <a:uLnTx/>
                <a:uFillTx/>
                <a:latin typeface="+mj-lt"/>
                <a:ea typeface="+mj-ea"/>
                <a:cs typeface="+mj-cs"/>
              </a:rPr>
              <a:t>(Available face-to-face, online, and </a:t>
            </a:r>
            <a:r>
              <a:rPr lang="en-US" sz="2000" b="1" kern="0" dirty="0">
                <a:latin typeface="+mj-lt"/>
                <a:ea typeface="+mj-ea"/>
                <a:cs typeface="+mj-cs"/>
              </a:rPr>
              <a:t>Zoom</a:t>
            </a:r>
            <a:r>
              <a:rPr kumimoji="0" lang="en-US" sz="2000" b="1" i="0" u="none" strike="noStrike" kern="0" cap="none" spc="0" normalizeH="0" baseline="0" noProof="0" dirty="0">
                <a:ln>
                  <a:noFill/>
                </a:ln>
                <a:effectLst/>
                <a:uLnTx/>
                <a:uFillTx/>
                <a:latin typeface="+mj-lt"/>
                <a:ea typeface="+mj-ea"/>
                <a:cs typeface="+mj-cs"/>
              </a:rPr>
              <a:t>)</a:t>
            </a:r>
            <a:endParaRPr kumimoji="0" lang="en-US" sz="1800" b="1" i="0" u="none" strike="noStrike" kern="0" cap="none" spc="0" normalizeH="0" baseline="0" noProof="0" dirty="0">
              <a:ln>
                <a:noFill/>
              </a:ln>
              <a:effectLst/>
              <a:uLnTx/>
              <a:uFillTx/>
              <a:latin typeface="+mj-lt"/>
            </a:endParaRPr>
          </a:p>
        </p:txBody>
      </p:sp>
      <p:sp>
        <p:nvSpPr>
          <p:cNvPr id="14" name="Rectangle 13"/>
          <p:cNvSpPr/>
          <p:nvPr/>
        </p:nvSpPr>
        <p:spPr>
          <a:xfrm>
            <a:off x="955964" y="2051913"/>
            <a:ext cx="6043353" cy="400110"/>
          </a:xfrm>
          <a:prstGeom prst="rect">
            <a:avLst/>
          </a:prstGeom>
        </p:spPr>
        <p:txBody>
          <a:bodyPr wrap="square">
            <a:spAutoFit/>
          </a:bodyPr>
          <a:lstStyle/>
          <a:p>
            <a:pPr lvl="0" algn="ctr" defTabSz="914400">
              <a:spcBef>
                <a:spcPct val="20000"/>
              </a:spcBef>
              <a:buClr>
                <a:schemeClr val="accent3">
                  <a:lumMod val="40000"/>
                  <a:lumOff val="60000"/>
                </a:schemeClr>
              </a:buClr>
            </a:pPr>
            <a:r>
              <a:rPr lang="en-US" sz="2000" b="1" dirty="0"/>
              <a:t>Core Complete Requirements</a:t>
            </a:r>
          </a:p>
        </p:txBody>
      </p:sp>
      <p:graphicFrame>
        <p:nvGraphicFramePr>
          <p:cNvPr id="8" name="Table 7"/>
          <p:cNvGraphicFramePr>
            <a:graphicFrameLocks noGrp="1"/>
          </p:cNvGraphicFramePr>
          <p:nvPr>
            <p:extLst>
              <p:ext uri="{D42A27DB-BD31-4B8C-83A1-F6EECF244321}">
                <p14:modId xmlns:p14="http://schemas.microsoft.com/office/powerpoint/2010/main" val="1448761589"/>
              </p:ext>
            </p:extLst>
          </p:nvPr>
        </p:nvGraphicFramePr>
        <p:xfrm>
          <a:off x="577273" y="2440494"/>
          <a:ext cx="6711030" cy="4348480"/>
        </p:xfrm>
        <a:graphic>
          <a:graphicData uri="http://schemas.openxmlformats.org/drawingml/2006/table">
            <a:tbl>
              <a:tblPr firstRow="1" bandRow="1">
                <a:tableStyleId>{5C22544A-7EE6-4342-B048-85BDC9FD1C3A}</a:tableStyleId>
              </a:tblPr>
              <a:tblGrid>
                <a:gridCol w="3355515">
                  <a:extLst>
                    <a:ext uri="{9D8B030D-6E8A-4147-A177-3AD203B41FA5}">
                      <a16:colId xmlns:a16="http://schemas.microsoft.com/office/drawing/2014/main" val="1214639260"/>
                    </a:ext>
                  </a:extLst>
                </a:gridCol>
                <a:gridCol w="3355515">
                  <a:extLst>
                    <a:ext uri="{9D8B030D-6E8A-4147-A177-3AD203B41FA5}">
                      <a16:colId xmlns:a16="http://schemas.microsoft.com/office/drawing/2014/main" val="1580941268"/>
                    </a:ext>
                  </a:extLst>
                </a:gridCol>
              </a:tblGrid>
              <a:tr h="370840">
                <a:tc>
                  <a:txBody>
                    <a:bodyPr/>
                    <a:lstStyle/>
                    <a:p>
                      <a:pPr algn="ctr"/>
                      <a:r>
                        <a:rPr lang="en-US" dirty="0"/>
                        <a:t>Course</a:t>
                      </a:r>
                    </a:p>
                  </a:txBody>
                  <a:tcPr/>
                </a:tc>
                <a:tc>
                  <a:txBody>
                    <a:bodyPr/>
                    <a:lstStyle/>
                    <a:p>
                      <a:pPr algn="ctr"/>
                      <a:r>
                        <a:rPr lang="en-US" dirty="0"/>
                        <a:t>Hours</a:t>
                      </a:r>
                    </a:p>
                  </a:txBody>
                  <a:tcPr/>
                </a:tc>
                <a:extLst>
                  <a:ext uri="{0D108BD9-81ED-4DB2-BD59-A6C34878D82A}">
                    <a16:rowId xmlns:a16="http://schemas.microsoft.com/office/drawing/2014/main" val="3494241075"/>
                  </a:ext>
                </a:extLst>
              </a:tr>
              <a:tr h="370840">
                <a:tc>
                  <a:txBody>
                    <a:bodyPr/>
                    <a:lstStyle/>
                    <a:p>
                      <a:r>
                        <a:rPr lang="en-US" dirty="0"/>
                        <a:t>Communi</a:t>
                      </a:r>
                      <a:r>
                        <a:rPr lang="en-US" baseline="0" dirty="0"/>
                        <a:t>cations</a:t>
                      </a:r>
                      <a:endParaRPr lang="en-US" dirty="0"/>
                    </a:p>
                  </a:txBody>
                  <a:tcPr/>
                </a:tc>
                <a:tc>
                  <a:txBody>
                    <a:bodyPr/>
                    <a:lstStyle/>
                    <a:p>
                      <a:pPr algn="ctr"/>
                      <a:r>
                        <a:rPr lang="en-US" dirty="0"/>
                        <a:t>6</a:t>
                      </a:r>
                    </a:p>
                  </a:txBody>
                  <a:tcPr/>
                </a:tc>
                <a:extLst>
                  <a:ext uri="{0D108BD9-81ED-4DB2-BD59-A6C34878D82A}">
                    <a16:rowId xmlns:a16="http://schemas.microsoft.com/office/drawing/2014/main" val="2773938840"/>
                  </a:ext>
                </a:extLst>
              </a:tr>
              <a:tr h="370840">
                <a:tc>
                  <a:txBody>
                    <a:bodyPr/>
                    <a:lstStyle/>
                    <a:p>
                      <a:r>
                        <a:rPr lang="en-US" dirty="0"/>
                        <a:t>Creative Arts</a:t>
                      </a:r>
                    </a:p>
                  </a:txBody>
                  <a:tcPr/>
                </a:tc>
                <a:tc>
                  <a:txBody>
                    <a:bodyPr/>
                    <a:lstStyle/>
                    <a:p>
                      <a:pPr algn="ctr"/>
                      <a:r>
                        <a:rPr lang="en-US" dirty="0"/>
                        <a:t>3</a:t>
                      </a:r>
                    </a:p>
                  </a:txBody>
                  <a:tcPr/>
                </a:tc>
                <a:extLst>
                  <a:ext uri="{0D108BD9-81ED-4DB2-BD59-A6C34878D82A}">
                    <a16:rowId xmlns:a16="http://schemas.microsoft.com/office/drawing/2014/main" val="4125772672"/>
                  </a:ext>
                </a:extLst>
              </a:tr>
              <a:tr h="370840">
                <a:tc>
                  <a:txBody>
                    <a:bodyPr/>
                    <a:lstStyle/>
                    <a:p>
                      <a:r>
                        <a:rPr lang="en-US" dirty="0"/>
                        <a:t>Component Area Option</a:t>
                      </a:r>
                    </a:p>
                  </a:txBody>
                  <a:tcPr/>
                </a:tc>
                <a:tc>
                  <a:txBody>
                    <a:bodyPr/>
                    <a:lstStyle/>
                    <a:p>
                      <a:pPr algn="ctr"/>
                      <a:r>
                        <a:rPr lang="en-US" dirty="0"/>
                        <a:t>6</a:t>
                      </a:r>
                    </a:p>
                  </a:txBody>
                  <a:tcPr/>
                </a:tc>
                <a:extLst>
                  <a:ext uri="{0D108BD9-81ED-4DB2-BD59-A6C34878D82A}">
                    <a16:rowId xmlns:a16="http://schemas.microsoft.com/office/drawing/2014/main" val="4204560214"/>
                  </a:ext>
                </a:extLst>
              </a:tr>
              <a:tr h="370840">
                <a:tc>
                  <a:txBody>
                    <a:bodyPr/>
                    <a:lstStyle/>
                    <a:p>
                      <a:r>
                        <a:rPr lang="en-US" dirty="0"/>
                        <a:t>Government</a:t>
                      </a:r>
                    </a:p>
                  </a:txBody>
                  <a:tcPr/>
                </a:tc>
                <a:tc>
                  <a:txBody>
                    <a:bodyPr/>
                    <a:lstStyle/>
                    <a:p>
                      <a:pPr algn="ctr"/>
                      <a:r>
                        <a:rPr lang="en-US" dirty="0"/>
                        <a:t>6</a:t>
                      </a:r>
                    </a:p>
                  </a:txBody>
                  <a:tcPr/>
                </a:tc>
                <a:extLst>
                  <a:ext uri="{0D108BD9-81ED-4DB2-BD59-A6C34878D82A}">
                    <a16:rowId xmlns:a16="http://schemas.microsoft.com/office/drawing/2014/main" val="2975806200"/>
                  </a:ext>
                </a:extLst>
              </a:tr>
              <a:tr h="370840">
                <a:tc>
                  <a:txBody>
                    <a:bodyPr/>
                    <a:lstStyle/>
                    <a:p>
                      <a:r>
                        <a:rPr lang="en-US" dirty="0"/>
                        <a:t>History</a:t>
                      </a:r>
                    </a:p>
                  </a:txBody>
                  <a:tcPr/>
                </a:tc>
                <a:tc>
                  <a:txBody>
                    <a:bodyPr/>
                    <a:lstStyle/>
                    <a:p>
                      <a:pPr algn="ctr"/>
                      <a:r>
                        <a:rPr lang="en-US" dirty="0"/>
                        <a:t>6</a:t>
                      </a:r>
                    </a:p>
                  </a:txBody>
                  <a:tcPr/>
                </a:tc>
                <a:extLst>
                  <a:ext uri="{0D108BD9-81ED-4DB2-BD59-A6C34878D82A}">
                    <a16:rowId xmlns:a16="http://schemas.microsoft.com/office/drawing/2014/main" val="3737982633"/>
                  </a:ext>
                </a:extLst>
              </a:tr>
              <a:tr h="370840">
                <a:tc>
                  <a:txBody>
                    <a:bodyPr/>
                    <a:lstStyle/>
                    <a:p>
                      <a:r>
                        <a:rPr lang="en-US" dirty="0"/>
                        <a:t>Language,</a:t>
                      </a:r>
                      <a:r>
                        <a:rPr lang="en-US" baseline="0" dirty="0"/>
                        <a:t> Philosophy &amp; Culture</a:t>
                      </a:r>
                      <a:endParaRPr lang="en-US" dirty="0"/>
                    </a:p>
                  </a:txBody>
                  <a:tcPr/>
                </a:tc>
                <a:tc>
                  <a:txBody>
                    <a:bodyPr/>
                    <a:lstStyle/>
                    <a:p>
                      <a:pPr algn="ctr"/>
                      <a:r>
                        <a:rPr lang="en-US" dirty="0"/>
                        <a:t>3</a:t>
                      </a:r>
                    </a:p>
                  </a:txBody>
                  <a:tcPr/>
                </a:tc>
                <a:extLst>
                  <a:ext uri="{0D108BD9-81ED-4DB2-BD59-A6C34878D82A}">
                    <a16:rowId xmlns:a16="http://schemas.microsoft.com/office/drawing/2014/main" val="1165951871"/>
                  </a:ext>
                </a:extLst>
              </a:tr>
              <a:tr h="370840">
                <a:tc>
                  <a:txBody>
                    <a:bodyPr/>
                    <a:lstStyle/>
                    <a:p>
                      <a:r>
                        <a:rPr lang="en-US" dirty="0"/>
                        <a:t>Math</a:t>
                      </a:r>
                    </a:p>
                  </a:txBody>
                  <a:tcPr/>
                </a:tc>
                <a:tc>
                  <a:txBody>
                    <a:bodyPr/>
                    <a:lstStyle/>
                    <a:p>
                      <a:pPr algn="ctr"/>
                      <a:r>
                        <a:rPr lang="en-US" dirty="0"/>
                        <a:t>3</a:t>
                      </a:r>
                    </a:p>
                  </a:txBody>
                  <a:tcPr/>
                </a:tc>
                <a:extLst>
                  <a:ext uri="{0D108BD9-81ED-4DB2-BD59-A6C34878D82A}">
                    <a16:rowId xmlns:a16="http://schemas.microsoft.com/office/drawing/2014/main" val="580899283"/>
                  </a:ext>
                </a:extLst>
              </a:tr>
              <a:tr h="370840">
                <a:tc>
                  <a:txBody>
                    <a:bodyPr/>
                    <a:lstStyle/>
                    <a:p>
                      <a:r>
                        <a:rPr lang="en-US" dirty="0"/>
                        <a:t>Life &amp; Physical Science </a:t>
                      </a:r>
                    </a:p>
                  </a:txBody>
                  <a:tcPr/>
                </a:tc>
                <a:tc>
                  <a:txBody>
                    <a:bodyPr/>
                    <a:lstStyle/>
                    <a:p>
                      <a:pPr algn="ctr"/>
                      <a:r>
                        <a:rPr lang="en-US" dirty="0"/>
                        <a:t>8</a:t>
                      </a:r>
                    </a:p>
                  </a:txBody>
                  <a:tcPr/>
                </a:tc>
                <a:extLst>
                  <a:ext uri="{0D108BD9-81ED-4DB2-BD59-A6C34878D82A}">
                    <a16:rowId xmlns:a16="http://schemas.microsoft.com/office/drawing/2014/main" val="3594393398"/>
                  </a:ext>
                </a:extLst>
              </a:tr>
              <a:tr h="370840">
                <a:tc>
                  <a:txBody>
                    <a:bodyPr/>
                    <a:lstStyle/>
                    <a:p>
                      <a:r>
                        <a:rPr lang="en-US" dirty="0"/>
                        <a:t>Social/Behavioral</a:t>
                      </a:r>
                      <a:r>
                        <a:rPr lang="en-US" baseline="0" dirty="0"/>
                        <a:t> Sciences</a:t>
                      </a:r>
                      <a:endParaRPr lang="en-US" dirty="0"/>
                    </a:p>
                  </a:txBody>
                  <a:tcPr/>
                </a:tc>
                <a:tc>
                  <a:txBody>
                    <a:bodyPr/>
                    <a:lstStyle/>
                    <a:p>
                      <a:pPr algn="ctr"/>
                      <a:r>
                        <a:rPr lang="en-US" dirty="0"/>
                        <a:t>3</a:t>
                      </a:r>
                    </a:p>
                  </a:txBody>
                  <a:tcPr/>
                </a:tc>
                <a:extLst>
                  <a:ext uri="{0D108BD9-81ED-4DB2-BD59-A6C34878D82A}">
                    <a16:rowId xmlns:a16="http://schemas.microsoft.com/office/drawing/2014/main" val="3281771892"/>
                  </a:ext>
                </a:extLst>
              </a:tr>
              <a:tr h="370840">
                <a:tc>
                  <a:txBody>
                    <a:bodyPr/>
                    <a:lstStyle/>
                    <a:p>
                      <a:r>
                        <a:rPr lang="en-US" dirty="0"/>
                        <a:t>Total</a:t>
                      </a:r>
                    </a:p>
                  </a:txBody>
                  <a:tcPr/>
                </a:tc>
                <a:tc>
                  <a:txBody>
                    <a:bodyPr/>
                    <a:lstStyle/>
                    <a:p>
                      <a:pPr algn="ctr"/>
                      <a:r>
                        <a:rPr lang="en-US" dirty="0"/>
                        <a:t>44</a:t>
                      </a:r>
                    </a:p>
                  </a:txBody>
                  <a:tcPr/>
                </a:tc>
                <a:extLst>
                  <a:ext uri="{0D108BD9-81ED-4DB2-BD59-A6C34878D82A}">
                    <a16:rowId xmlns:a16="http://schemas.microsoft.com/office/drawing/2014/main" val="1208239266"/>
                  </a:ext>
                </a:extLst>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722" y="11538"/>
            <a:ext cx="4702072" cy="4074687"/>
          </a:xfrm>
          <a:prstGeom prst="rect">
            <a:avLst/>
          </a:prstGeom>
        </p:spPr>
      </p:pic>
    </p:spTree>
    <p:extLst>
      <p:ext uri="{BB962C8B-B14F-4D97-AF65-F5344CB8AC3E}">
        <p14:creationId xmlns:p14="http://schemas.microsoft.com/office/powerpoint/2010/main" val="1924315003"/>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210666" y="3159003"/>
            <a:ext cx="6841231" cy="523220"/>
          </a:xfrm>
          <a:prstGeom prst="rect">
            <a:avLst/>
          </a:prstGeom>
          <a:solidFill>
            <a:srgbClr val="FF0000"/>
          </a:solidFill>
        </p:spPr>
        <p:txBody>
          <a:bodyPr wrap="square" rtlCol="0">
            <a:spAutoFit/>
          </a:bodyPr>
          <a:lstStyle/>
          <a:p>
            <a:r>
              <a:rPr lang="en-US" sz="2800" dirty="0">
                <a:latin typeface="Microsoft JhengHei UI Light" panose="020B0304030504040204" pitchFamily="34" charset="-120"/>
                <a:ea typeface="Microsoft JhengHei UI Light" panose="020B0304030504040204" pitchFamily="34" charset="-120"/>
              </a:rPr>
              <a:t>Dual Credit &amp; Secondary Partnerships</a:t>
            </a:r>
          </a:p>
        </p:txBody>
      </p:sp>
      <p:sp>
        <p:nvSpPr>
          <p:cNvPr id="9" name="Subtitle 2"/>
          <p:cNvSpPr txBox="1">
            <a:spLocks/>
          </p:cNvSpPr>
          <p:nvPr/>
        </p:nvSpPr>
        <p:spPr>
          <a:xfrm>
            <a:off x="6727933" y="3750426"/>
            <a:ext cx="5410519" cy="3107574"/>
          </a:xfrm>
          <a:prstGeom prst="rect">
            <a:avLst/>
          </a:prstGeom>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endParaRPr lang="en-US" sz="3600" dirty="0">
              <a:latin typeface="Agency FB" panose="020B0503020202020204" pitchFamily="34" charset="0"/>
            </a:endParaRPr>
          </a:p>
        </p:txBody>
      </p:sp>
      <p:pic>
        <p:nvPicPr>
          <p:cNvPr id="4" name="Picture 3"/>
          <p:cNvPicPr>
            <a:picLocks noChangeAspect="1"/>
          </p:cNvPicPr>
          <p:nvPr/>
        </p:nvPicPr>
        <p:blipFill>
          <a:blip r:embed="rId2"/>
          <a:stretch>
            <a:fillRect/>
          </a:stretch>
        </p:blipFill>
        <p:spPr>
          <a:xfrm>
            <a:off x="8068831" y="3931921"/>
            <a:ext cx="3555024" cy="2579576"/>
          </a:xfrm>
          <a:prstGeom prst="rect">
            <a:avLst/>
          </a:prstGeom>
        </p:spPr>
      </p:pic>
      <p:pic>
        <p:nvPicPr>
          <p:cNvPr id="10" name="Picture 9"/>
          <p:cNvPicPr>
            <a:picLocks noChangeAspect="1"/>
          </p:cNvPicPr>
          <p:nvPr/>
        </p:nvPicPr>
        <p:blipFill>
          <a:blip r:embed="rId3"/>
          <a:stretch>
            <a:fillRect/>
          </a:stretch>
        </p:blipFill>
        <p:spPr>
          <a:xfrm>
            <a:off x="7506043" y="291093"/>
            <a:ext cx="3068975" cy="2029213"/>
          </a:xfrm>
          <a:prstGeom prst="rect">
            <a:avLst/>
          </a:prstGeom>
        </p:spPr>
      </p:pic>
      <p:sp>
        <p:nvSpPr>
          <p:cNvPr id="13" name="Rectangle 12"/>
          <p:cNvSpPr/>
          <p:nvPr/>
        </p:nvSpPr>
        <p:spPr>
          <a:xfrm>
            <a:off x="471559" y="16773"/>
            <a:ext cx="6547308" cy="138499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latin typeface="+mj-lt"/>
                <a:ea typeface="+mj-ea"/>
                <a:cs typeface="+mj-cs"/>
              </a:rPr>
              <a:t>Early College </a:t>
            </a:r>
            <a:r>
              <a:rPr lang="en-US" sz="3200" b="1" kern="0" dirty="0">
                <a:latin typeface="+mj-lt"/>
                <a:ea typeface="+mj-ea"/>
                <a:cs typeface="+mj-cs"/>
              </a:rPr>
              <a:t>Program in Workforce Certificates</a:t>
            </a:r>
            <a:br>
              <a:rPr kumimoji="0" lang="en-US" sz="2400" b="1" i="0" u="none" strike="noStrike" kern="0" cap="none" spc="0" normalizeH="0" baseline="0" noProof="0" dirty="0">
                <a:ln>
                  <a:noFill/>
                </a:ln>
                <a:effectLst/>
                <a:uLnTx/>
                <a:uFillTx/>
                <a:latin typeface="+mj-lt"/>
                <a:ea typeface="+mj-ea"/>
                <a:cs typeface="+mj-cs"/>
              </a:rPr>
            </a:br>
            <a:r>
              <a:rPr kumimoji="0" lang="en-US" sz="2000" b="1" i="0" u="none" strike="noStrike" kern="0" cap="none" spc="0" normalizeH="0" baseline="0" noProof="0" dirty="0">
                <a:ln>
                  <a:noFill/>
                </a:ln>
                <a:effectLst/>
                <a:uLnTx/>
                <a:uFillTx/>
                <a:latin typeface="+mj-lt"/>
                <a:ea typeface="+mj-ea"/>
                <a:cs typeface="+mj-cs"/>
              </a:rPr>
              <a:t>(Available face-to-face</a:t>
            </a:r>
            <a:r>
              <a:rPr kumimoji="0" lang="en-US" sz="2000" b="1" i="0" u="none" strike="noStrike" kern="0" cap="none" spc="0" normalizeH="0" noProof="0" dirty="0">
                <a:ln>
                  <a:noFill/>
                </a:ln>
                <a:effectLst/>
                <a:uLnTx/>
                <a:uFillTx/>
                <a:latin typeface="+mj-lt"/>
                <a:ea typeface="+mj-ea"/>
                <a:cs typeface="+mj-cs"/>
              </a:rPr>
              <a:t> and </a:t>
            </a:r>
            <a:r>
              <a:rPr kumimoji="0" lang="en-US" sz="2000" b="1" i="0" u="none" strike="noStrike" kern="0" cap="none" spc="0" normalizeH="0" baseline="0" noProof="0" dirty="0">
                <a:ln>
                  <a:noFill/>
                </a:ln>
                <a:effectLst/>
                <a:uLnTx/>
                <a:uFillTx/>
                <a:latin typeface="+mj-lt"/>
                <a:ea typeface="+mj-ea"/>
                <a:cs typeface="+mj-cs"/>
              </a:rPr>
              <a:t>online)</a:t>
            </a:r>
            <a:endParaRPr kumimoji="0" lang="en-US" sz="2000" b="1" i="0" u="none" strike="noStrike" kern="0" cap="none" spc="0" normalizeH="0" baseline="0" noProof="0" dirty="0">
              <a:ln>
                <a:noFill/>
              </a:ln>
              <a:effectLst/>
              <a:uLnTx/>
              <a:uFillTx/>
              <a:latin typeface="+mj-lt"/>
            </a:endParaRPr>
          </a:p>
        </p:txBody>
      </p:sp>
      <p:sp>
        <p:nvSpPr>
          <p:cNvPr id="14" name="Rectangle 13"/>
          <p:cNvSpPr/>
          <p:nvPr/>
        </p:nvSpPr>
        <p:spPr>
          <a:xfrm>
            <a:off x="739957" y="1591845"/>
            <a:ext cx="6292735" cy="5022914"/>
          </a:xfrm>
          <a:prstGeom prst="rect">
            <a:avLst/>
          </a:prstGeom>
        </p:spPr>
        <p:txBody>
          <a:bodyPr wrap="square">
            <a:spAutoFit/>
          </a:bodyPr>
          <a:lstStyle/>
          <a:p>
            <a:pPr marL="342900" lvl="0" indent="-342900" defTabSz="914400">
              <a:spcBef>
                <a:spcPct val="20000"/>
              </a:spcBef>
              <a:buClr>
                <a:schemeClr val="accent3">
                  <a:lumMod val="40000"/>
                  <a:lumOff val="60000"/>
                </a:schemeClr>
              </a:buClr>
              <a:buFont typeface="Wingdings" panose="05000000000000000000" pitchFamily="2" charset="2"/>
              <a:buChar char="v"/>
            </a:pPr>
            <a:r>
              <a:rPr lang="en-US" dirty="0"/>
              <a:t>Lead to workforce certificates (9-32 SCH)</a:t>
            </a:r>
          </a:p>
          <a:p>
            <a:pPr marL="342900" lvl="0" indent="-342900" defTabSz="914400">
              <a:spcBef>
                <a:spcPct val="20000"/>
              </a:spcBef>
              <a:buClr>
                <a:schemeClr val="accent3">
                  <a:lumMod val="40000"/>
                  <a:lumOff val="60000"/>
                </a:schemeClr>
              </a:buClr>
              <a:buFont typeface="Wingdings" panose="05000000000000000000" pitchFamily="2" charset="2"/>
              <a:buChar char="v"/>
            </a:pPr>
            <a:r>
              <a:rPr lang="en-US" dirty="0"/>
              <a:t>Leas to Associate Degree (AAS-60 SCH)</a:t>
            </a:r>
          </a:p>
          <a:p>
            <a:pPr marL="342900" lvl="0" indent="-342900" defTabSz="914400">
              <a:spcBef>
                <a:spcPct val="20000"/>
              </a:spcBef>
              <a:buClr>
                <a:schemeClr val="accent3">
                  <a:lumMod val="40000"/>
                  <a:lumOff val="60000"/>
                </a:schemeClr>
              </a:buClr>
              <a:buFont typeface="Wingdings" panose="05000000000000000000" pitchFamily="2" charset="2"/>
              <a:buChar char="v"/>
            </a:pPr>
            <a:r>
              <a:rPr lang="en-US" dirty="0"/>
              <a:t>Lead to industry certifications</a:t>
            </a:r>
          </a:p>
          <a:p>
            <a:pPr lvl="0" defTabSz="914400">
              <a:spcBef>
                <a:spcPct val="20000"/>
              </a:spcBef>
              <a:buClr>
                <a:schemeClr val="accent3">
                  <a:lumMod val="40000"/>
                  <a:lumOff val="60000"/>
                </a:schemeClr>
              </a:buClr>
            </a:pPr>
            <a:r>
              <a:rPr lang="en-US" dirty="0">
                <a:solidFill>
                  <a:schemeClr val="bg2"/>
                </a:solidFill>
              </a:rPr>
              <a:t>https://coursecatalog.tvcc.edu/pathways</a:t>
            </a:r>
            <a:endParaRPr lang="en-US" b="1" dirty="0"/>
          </a:p>
          <a:p>
            <a:pPr lvl="0" algn="ctr" defTabSz="914400">
              <a:spcBef>
                <a:spcPct val="20000"/>
              </a:spcBef>
            </a:pPr>
            <a:r>
              <a:rPr lang="en-US" b="1" dirty="0">
                <a:solidFill>
                  <a:srgbClr val="FF0000"/>
                </a:solidFill>
              </a:rPr>
              <a:t>Workforce Pathways:</a:t>
            </a:r>
          </a:p>
          <a:p>
            <a:pPr lvl="0" algn="ctr" defTabSz="914400"/>
            <a:endParaRPr lang="en-US" b="1" dirty="0">
              <a:solidFill>
                <a:srgbClr val="FF0000"/>
              </a:solidFill>
            </a:endParaRPr>
          </a:p>
          <a:p>
            <a:pPr lvl="0" algn="ctr" defTabSz="914400"/>
            <a:r>
              <a:rPr lang="en-US" b="1" dirty="0">
                <a:solidFill>
                  <a:srgbClr val="FF0000"/>
                </a:solidFill>
              </a:rPr>
              <a:t>Basic Automotive Technology</a:t>
            </a:r>
          </a:p>
          <a:p>
            <a:pPr algn="ctr" defTabSz="914400"/>
            <a:r>
              <a:rPr lang="en-US" b="1" dirty="0">
                <a:solidFill>
                  <a:srgbClr val="FF0000"/>
                </a:solidFill>
              </a:rPr>
              <a:t>Business Technology</a:t>
            </a:r>
          </a:p>
          <a:p>
            <a:pPr algn="ctr" defTabSz="914400"/>
            <a:r>
              <a:rPr lang="en-US" b="1" dirty="0" err="1">
                <a:solidFill>
                  <a:srgbClr val="FF0000"/>
                </a:solidFill>
              </a:rPr>
              <a:t>Lineworker</a:t>
            </a:r>
            <a:endParaRPr lang="en-US" b="1" dirty="0">
              <a:solidFill>
                <a:srgbClr val="FF0000"/>
              </a:solidFill>
            </a:endParaRPr>
          </a:p>
          <a:p>
            <a:pPr algn="ctr" defTabSz="914400"/>
            <a:r>
              <a:rPr lang="en-US" b="1" dirty="0">
                <a:solidFill>
                  <a:srgbClr val="FF0000"/>
                </a:solidFill>
              </a:rPr>
              <a:t>HVAC</a:t>
            </a:r>
          </a:p>
          <a:p>
            <a:pPr algn="ctr" defTabSz="914400"/>
            <a:r>
              <a:rPr lang="en-US" b="1" dirty="0">
                <a:solidFill>
                  <a:srgbClr val="FF0000"/>
                </a:solidFill>
              </a:rPr>
              <a:t>Cosmetology</a:t>
            </a:r>
          </a:p>
          <a:p>
            <a:pPr lvl="0" algn="ctr" defTabSz="914400"/>
            <a:r>
              <a:rPr lang="en-US" b="1" dirty="0">
                <a:solidFill>
                  <a:srgbClr val="FF0000"/>
                </a:solidFill>
              </a:rPr>
              <a:t>Medical Nursing Assistant (CNA)</a:t>
            </a:r>
          </a:p>
          <a:p>
            <a:pPr algn="ctr" defTabSz="914400"/>
            <a:r>
              <a:rPr lang="en-US" b="1" dirty="0">
                <a:solidFill>
                  <a:srgbClr val="FF0000"/>
                </a:solidFill>
              </a:rPr>
              <a:t>Networking &amp; Information Security (Computers)</a:t>
            </a:r>
          </a:p>
          <a:p>
            <a:pPr lvl="0" algn="ctr" defTabSz="914400"/>
            <a:r>
              <a:rPr lang="en-US" b="1" dirty="0">
                <a:solidFill>
                  <a:srgbClr val="FF0000"/>
                </a:solidFill>
              </a:rPr>
              <a:t>Criminal Justice</a:t>
            </a:r>
          </a:p>
          <a:p>
            <a:pPr algn="ctr" defTabSz="914400"/>
            <a:r>
              <a:rPr lang="en-US" b="1" dirty="0">
                <a:solidFill>
                  <a:srgbClr val="FF0000"/>
                </a:solidFill>
              </a:rPr>
              <a:t>Ranch Management</a:t>
            </a:r>
          </a:p>
          <a:p>
            <a:pPr lvl="0" algn="ctr" defTabSz="914400"/>
            <a:r>
              <a:rPr lang="en-US" b="1" dirty="0">
                <a:solidFill>
                  <a:srgbClr val="FF0000"/>
                </a:solidFill>
              </a:rPr>
              <a:t>Cybersecurity</a:t>
            </a:r>
          </a:p>
          <a:p>
            <a:pPr lvl="0" algn="ctr" defTabSz="914400"/>
            <a:r>
              <a:rPr lang="en-US" b="1" dirty="0">
                <a:solidFill>
                  <a:srgbClr val="FF0000"/>
                </a:solidFill>
              </a:rPr>
              <a:t>Welding</a:t>
            </a:r>
          </a:p>
        </p:txBody>
      </p:sp>
      <p:pic>
        <p:nvPicPr>
          <p:cNvPr id="15" name="Picture 14"/>
          <p:cNvPicPr>
            <a:picLocks noChangeAspect="1"/>
          </p:cNvPicPr>
          <p:nvPr/>
        </p:nvPicPr>
        <p:blipFill>
          <a:blip r:embed="rId4"/>
          <a:stretch>
            <a:fillRect/>
          </a:stretch>
        </p:blipFill>
        <p:spPr>
          <a:xfrm>
            <a:off x="6742018" y="2320306"/>
            <a:ext cx="2653627" cy="2158581"/>
          </a:xfrm>
          <a:prstGeom prst="rect">
            <a:avLst/>
          </a:prstGeom>
        </p:spPr>
      </p:pic>
      <p:pic>
        <p:nvPicPr>
          <p:cNvPr id="16" name="Picture 15"/>
          <p:cNvPicPr>
            <a:picLocks noChangeAspect="1"/>
          </p:cNvPicPr>
          <p:nvPr/>
        </p:nvPicPr>
        <p:blipFill>
          <a:blip r:embed="rId5"/>
          <a:stretch>
            <a:fillRect/>
          </a:stretch>
        </p:blipFill>
        <p:spPr>
          <a:xfrm>
            <a:off x="9395646" y="1647443"/>
            <a:ext cx="2796353" cy="2284478"/>
          </a:xfrm>
          <a:prstGeom prst="rect">
            <a:avLst/>
          </a:prstGeom>
        </p:spPr>
      </p:pic>
    </p:spTree>
    <p:extLst>
      <p:ext uri="{BB962C8B-B14F-4D97-AF65-F5344CB8AC3E}">
        <p14:creationId xmlns:p14="http://schemas.microsoft.com/office/powerpoint/2010/main" val="165561840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FE77-B789-2220-5896-42E6085043FD}"/>
              </a:ext>
            </a:extLst>
          </p:cNvPr>
          <p:cNvSpPr>
            <a:spLocks noGrp="1"/>
          </p:cNvSpPr>
          <p:nvPr>
            <p:ph type="title"/>
          </p:nvPr>
        </p:nvSpPr>
        <p:spPr>
          <a:xfrm>
            <a:off x="1249680" y="1740536"/>
            <a:ext cx="9692640" cy="1830275"/>
          </a:xfrm>
        </p:spPr>
        <p:txBody>
          <a:bodyPr>
            <a:normAutofit fontScale="90000"/>
          </a:bodyPr>
          <a:lstStyle/>
          <a:p>
            <a:pPr algn="l"/>
            <a:r>
              <a:rPr lang="en-US" sz="3600" dirty="0">
                <a:solidFill>
                  <a:srgbClr val="FF0000"/>
                </a:solidFill>
              </a:rPr>
              <a:t>SAP – Satisfactory Academic Progress</a:t>
            </a:r>
            <a:br>
              <a:rPr lang="en-US" sz="3600" dirty="0"/>
            </a:br>
            <a:br>
              <a:rPr lang="en-US" sz="3100" b="1" i="0" cap="all" dirty="0">
                <a:solidFill>
                  <a:srgbClr val="000000"/>
                </a:solidFill>
                <a:effectLst/>
                <a:latin typeface="din-1451-lt-pro-engschrift"/>
              </a:rPr>
            </a:br>
            <a:r>
              <a:rPr lang="en-US" sz="3100" b="1" i="0" u="none" strike="noStrike" dirty="0">
                <a:solidFill>
                  <a:srgbClr val="2A8646"/>
                </a:solidFill>
                <a:effectLst/>
                <a:latin typeface="open-sans"/>
                <a:hlinkClick r:id="rId2"/>
              </a:rPr>
              <a:t>Satisfactory Academic Progress</a:t>
            </a:r>
            <a:r>
              <a:rPr lang="en-US" sz="3100" b="0" i="0" dirty="0">
                <a:solidFill>
                  <a:srgbClr val="000000"/>
                </a:solidFill>
                <a:effectLst/>
                <a:latin typeface="open-sans"/>
              </a:rPr>
              <a:t> (SAP) is a federal requirement financial aid recipients must meet to establish or maintain financial aid eligibility.</a:t>
            </a:r>
            <a:br>
              <a:rPr lang="en-US" sz="3100" b="0" i="0" dirty="0">
                <a:solidFill>
                  <a:srgbClr val="000000"/>
                </a:solidFill>
                <a:effectLst/>
                <a:latin typeface="open-sans"/>
              </a:rPr>
            </a:br>
            <a:br>
              <a:rPr lang="en-US" sz="3600" dirty="0"/>
            </a:br>
            <a:endParaRPr lang="en-US" sz="3600" dirty="0"/>
          </a:p>
        </p:txBody>
      </p:sp>
      <p:pic>
        <p:nvPicPr>
          <p:cNvPr id="8" name="Picture 7">
            <a:extLst>
              <a:ext uri="{FF2B5EF4-FFF2-40B4-BE49-F238E27FC236}">
                <a16:creationId xmlns:a16="http://schemas.microsoft.com/office/drawing/2014/main" id="{77424410-887A-D0DD-83B4-036767ADFB49}"/>
              </a:ext>
            </a:extLst>
          </p:cNvPr>
          <p:cNvPicPr>
            <a:picLocks noChangeAspect="1"/>
          </p:cNvPicPr>
          <p:nvPr/>
        </p:nvPicPr>
        <p:blipFill rotWithShape="1">
          <a:blip r:embed="rId3"/>
          <a:srcRect l="2355" t="20361" r="6527" b="-12632"/>
          <a:stretch/>
        </p:blipFill>
        <p:spPr>
          <a:xfrm>
            <a:off x="612559" y="2665064"/>
            <a:ext cx="10537794" cy="5256440"/>
          </a:xfrm>
          <a:prstGeom prst="rect">
            <a:avLst/>
          </a:prstGeom>
        </p:spPr>
      </p:pic>
    </p:spTree>
    <p:extLst>
      <p:ext uri="{BB962C8B-B14F-4D97-AF65-F5344CB8AC3E}">
        <p14:creationId xmlns:p14="http://schemas.microsoft.com/office/powerpoint/2010/main" val="175868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rot="16200000">
            <a:off x="-3235367" y="3151075"/>
            <a:ext cx="6890631" cy="523220"/>
          </a:xfrm>
          <a:prstGeom prst="rect">
            <a:avLst/>
          </a:prstGeom>
          <a:solidFill>
            <a:srgbClr val="FF0000"/>
          </a:solidFill>
        </p:spPr>
        <p:txBody>
          <a:bodyPr wrap="square" rtlCol="0">
            <a:spAutoFit/>
          </a:bodyPr>
          <a:lstStyle/>
          <a:p>
            <a:r>
              <a:rPr lang="en-US" sz="2800">
                <a:latin typeface="Microsoft JhengHei UI Light" panose="020B0304030504040204" pitchFamily="34" charset="-120"/>
                <a:ea typeface="Microsoft JhengHei UI Light" panose="020B0304030504040204" pitchFamily="34" charset="-120"/>
              </a:rPr>
              <a:t>Dual Credit &amp; Secondary Partnerships</a:t>
            </a:r>
            <a:endParaRPr lang="en-US" sz="2800" dirty="0">
              <a:latin typeface="Microsoft JhengHei UI Light" panose="020B0304030504040204" pitchFamily="34" charset="-120"/>
              <a:ea typeface="Microsoft JhengHei UI Light" panose="020B0304030504040204" pitchFamily="34" charset="-120"/>
            </a:endParaRPr>
          </a:p>
        </p:txBody>
      </p:sp>
      <p:sp>
        <p:nvSpPr>
          <p:cNvPr id="7" name="Rectangle 6"/>
          <p:cNvSpPr/>
          <p:nvPr/>
        </p:nvSpPr>
        <p:spPr>
          <a:xfrm>
            <a:off x="471559" y="0"/>
            <a:ext cx="11720441"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effectLst/>
                <a:uLnTx/>
                <a:uFillTx/>
                <a:latin typeface="+mj-lt"/>
                <a:ea typeface="+mj-ea"/>
                <a:cs typeface="+mj-cs"/>
              </a:rPr>
              <a:t>Student Eligibility &amp; Enrollment </a:t>
            </a:r>
            <a:endParaRPr kumimoji="0" lang="en-US" sz="3200" b="1" i="0" u="none" strike="noStrike" kern="0" cap="none" spc="0" normalizeH="0" baseline="0" noProof="0" dirty="0">
              <a:ln>
                <a:noFill/>
              </a:ln>
              <a:effectLst/>
              <a:uLnTx/>
              <a:uFillTx/>
              <a:latin typeface="+mj-lt"/>
            </a:endParaRPr>
          </a:p>
        </p:txBody>
      </p:sp>
      <p:sp>
        <p:nvSpPr>
          <p:cNvPr id="8" name="TextBox 7"/>
          <p:cNvSpPr txBox="1"/>
          <p:nvPr/>
        </p:nvSpPr>
        <p:spPr>
          <a:xfrm>
            <a:off x="636791" y="-41694"/>
            <a:ext cx="5270269" cy="6423297"/>
          </a:xfrm>
          <a:prstGeom prst="rect">
            <a:avLst/>
          </a:prstGeom>
          <a:noFill/>
        </p:spPr>
        <p:txBody>
          <a:bodyPr wrap="square" rtlCol="0">
            <a:spAutoFit/>
          </a:bodyPr>
          <a:lstStyle/>
          <a:p>
            <a:pPr marL="285750" indent="-285750">
              <a:buClr>
                <a:schemeClr val="accent3">
                  <a:lumMod val="40000"/>
                  <a:lumOff val="60000"/>
                </a:schemeClr>
              </a:buClr>
              <a:buSzPct val="100000"/>
              <a:buFont typeface="Wingdings" panose="05000000000000000000" pitchFamily="2" charset="2"/>
              <a:buChar char="v"/>
            </a:pPr>
            <a:endParaRPr lang="en-US" sz="1700" dirty="0"/>
          </a:p>
          <a:p>
            <a:pPr marL="285750" indent="-285750">
              <a:buClr>
                <a:schemeClr val="accent3">
                  <a:lumMod val="40000"/>
                  <a:lumOff val="60000"/>
                </a:schemeClr>
              </a:buClr>
              <a:buSzPct val="100000"/>
              <a:buFont typeface="Wingdings" panose="05000000000000000000" pitchFamily="2" charset="2"/>
              <a:buChar char="v"/>
            </a:pPr>
            <a:r>
              <a:rPr lang="en-US" sz="1700" b="1" dirty="0">
                <a:solidFill>
                  <a:schemeClr val="bg2"/>
                </a:solidFill>
                <a:latin typeface="Abadi" panose="020B0604020104020204" pitchFamily="34" charset="0"/>
              </a:rPr>
              <a:t>Meet TVCC admissions, testing and vaccination guidelines</a:t>
            </a:r>
          </a:p>
          <a:p>
            <a:pPr marL="285750" indent="-285750">
              <a:buClr>
                <a:schemeClr val="accent3">
                  <a:lumMod val="40000"/>
                  <a:lumOff val="60000"/>
                </a:schemeClr>
              </a:buClr>
              <a:buSzPct val="100000"/>
              <a:buFont typeface="Wingdings" panose="05000000000000000000" pitchFamily="2" charset="2"/>
              <a:buChar char="v"/>
            </a:pPr>
            <a:endParaRPr lang="en-US" sz="1700" b="1" dirty="0">
              <a:solidFill>
                <a:schemeClr val="bg2"/>
              </a:solidFill>
              <a:latin typeface="Abadi" panose="020B0604020104020204" pitchFamily="34" charset="0"/>
            </a:endParaRPr>
          </a:p>
          <a:p>
            <a:pPr marL="285750" indent="-285750">
              <a:buClr>
                <a:schemeClr val="accent3">
                  <a:lumMod val="40000"/>
                  <a:lumOff val="60000"/>
                </a:schemeClr>
              </a:buClr>
              <a:buSzPct val="100000"/>
              <a:buFont typeface="Wingdings" panose="05000000000000000000" pitchFamily="2" charset="2"/>
              <a:buChar char="v"/>
            </a:pPr>
            <a:r>
              <a:rPr lang="en-US" sz="1700" b="1" dirty="0">
                <a:solidFill>
                  <a:schemeClr val="bg2"/>
                </a:solidFill>
                <a:latin typeface="Abadi" panose="020B0604020104020204" pitchFamily="34" charset="0"/>
              </a:rPr>
              <a:t>Incoming freshman &amp; sophomores must submit additional information and must pass the TSIA ENGL and have a HS GPA of 3.0prior   taking any academic dual credit classes.  </a:t>
            </a:r>
          </a:p>
          <a:p>
            <a:pPr marL="285750" indent="-285750">
              <a:buClr>
                <a:srgbClr val="00FFFF"/>
              </a:buClr>
              <a:buSzPct val="200000"/>
              <a:buFont typeface="Wingdings" panose="05000000000000000000" pitchFamily="2" charset="2"/>
              <a:buChar char="ü"/>
            </a:pPr>
            <a:endParaRPr lang="en-US" sz="1700" b="1" dirty="0">
              <a:solidFill>
                <a:schemeClr val="bg2"/>
              </a:solidFill>
              <a:latin typeface="Abadi" panose="020B0604020104020204" pitchFamily="34" charset="0"/>
            </a:endParaRPr>
          </a:p>
          <a:p>
            <a:pPr marL="285750" indent="-285750">
              <a:buClr>
                <a:schemeClr val="accent3">
                  <a:lumMod val="40000"/>
                  <a:lumOff val="60000"/>
                </a:schemeClr>
              </a:buClr>
              <a:buSzPct val="100000"/>
              <a:buFont typeface="Wingdings" panose="05000000000000000000" pitchFamily="2" charset="2"/>
              <a:buChar char="v"/>
            </a:pPr>
            <a:r>
              <a:rPr lang="en-US" sz="1700" b="1" dirty="0">
                <a:solidFill>
                  <a:schemeClr val="bg2"/>
                </a:solidFill>
                <a:latin typeface="Abadi" panose="020B0604020104020204" pitchFamily="34" charset="0"/>
              </a:rPr>
              <a:t>Dual Credit students are limited to 18 semester credit hours (SCH) per semester (additional hours upon TVCC approval)</a:t>
            </a:r>
          </a:p>
          <a:p>
            <a:pPr marL="285750" indent="-285750">
              <a:buClr>
                <a:schemeClr val="accent3">
                  <a:lumMod val="40000"/>
                  <a:lumOff val="60000"/>
                </a:schemeClr>
              </a:buClr>
              <a:buSzPct val="100000"/>
              <a:buFont typeface="Wingdings" panose="05000000000000000000" pitchFamily="2" charset="2"/>
              <a:buChar char="v"/>
            </a:pPr>
            <a:endParaRPr lang="en-US" sz="1700" b="1" dirty="0">
              <a:solidFill>
                <a:schemeClr val="bg2"/>
              </a:solidFill>
              <a:latin typeface="Abadi" panose="020B0604020104020204" pitchFamily="34" charset="0"/>
            </a:endParaRPr>
          </a:p>
          <a:p>
            <a:pPr marL="401638" lvl="0" indent="-285750" defTabSz="914400">
              <a:lnSpc>
                <a:spcPts val="2000"/>
              </a:lnSpc>
              <a:spcBef>
                <a:spcPct val="20000"/>
              </a:spcBef>
              <a:buClr>
                <a:srgbClr val="A7B789">
                  <a:lumMod val="40000"/>
                  <a:lumOff val="60000"/>
                </a:srgbClr>
              </a:buClr>
              <a:buFont typeface="Wingdings" panose="05000000000000000000" pitchFamily="2" charset="2"/>
              <a:buChar char="v"/>
            </a:pPr>
            <a:r>
              <a:rPr lang="en-US" sz="1700" b="1" dirty="0">
                <a:solidFill>
                  <a:schemeClr val="bg2"/>
                </a:solidFill>
                <a:latin typeface="Abadi" panose="020B0604020104020204" pitchFamily="34" charset="0"/>
              </a:rPr>
              <a:t>Enroll with the TVCC </a:t>
            </a:r>
            <a:r>
              <a:rPr lang="en-US" sz="1700" b="1" i="1" dirty="0">
                <a:solidFill>
                  <a:schemeClr val="bg2"/>
                </a:solidFill>
                <a:latin typeface="Abadi" panose="020B0604020104020204" pitchFamily="34" charset="0"/>
              </a:rPr>
              <a:t>Dual Credit/Concurrent Registration Form, </a:t>
            </a:r>
            <a:r>
              <a:rPr lang="en-US" sz="1700" b="1" dirty="0">
                <a:solidFill>
                  <a:schemeClr val="bg2"/>
                </a:solidFill>
                <a:latin typeface="Abadi" panose="020B0604020104020204" pitchFamily="34" charset="0"/>
              </a:rPr>
              <a:t>with student, parent and counselor signatures at TVCC.edu</a:t>
            </a:r>
          </a:p>
          <a:p>
            <a:pPr marL="285750" indent="-285750">
              <a:buClr>
                <a:schemeClr val="accent3">
                  <a:lumMod val="40000"/>
                  <a:lumOff val="60000"/>
                </a:schemeClr>
              </a:buClr>
              <a:buSzPct val="100000"/>
              <a:buFont typeface="Wingdings" panose="05000000000000000000" pitchFamily="2" charset="2"/>
              <a:buChar char="v"/>
            </a:pPr>
            <a:endParaRPr lang="en-US" sz="1700" b="1" dirty="0">
              <a:solidFill>
                <a:schemeClr val="bg2"/>
              </a:solidFill>
              <a:latin typeface="Abadi" panose="020B0604020104020204" pitchFamily="34" charset="0"/>
            </a:endParaRPr>
          </a:p>
          <a:p>
            <a:pPr marL="285750" indent="-285750">
              <a:buClr>
                <a:schemeClr val="accent3">
                  <a:lumMod val="40000"/>
                  <a:lumOff val="60000"/>
                </a:schemeClr>
              </a:buClr>
              <a:buSzPct val="100000"/>
              <a:buFont typeface="Wingdings" panose="05000000000000000000" pitchFamily="2" charset="2"/>
              <a:buChar char="v"/>
            </a:pPr>
            <a:r>
              <a:rPr lang="en-US" sz="1700" b="1" dirty="0">
                <a:solidFill>
                  <a:schemeClr val="bg2"/>
                </a:solidFill>
                <a:latin typeface="Abadi" panose="020B0604020104020204" pitchFamily="34" charset="0"/>
              </a:rPr>
              <a:t>High schools may have their own program applications procedures in place, including UIL eligibility</a:t>
            </a:r>
          </a:p>
          <a:p>
            <a:pPr marL="285750" indent="-285750">
              <a:buClr>
                <a:schemeClr val="accent3">
                  <a:lumMod val="40000"/>
                  <a:lumOff val="60000"/>
                </a:schemeClr>
              </a:buClr>
              <a:buSzPct val="100000"/>
              <a:buFont typeface="Wingdings" panose="05000000000000000000" pitchFamily="2" charset="2"/>
              <a:buChar char="v"/>
            </a:pPr>
            <a:endParaRPr lang="en-US" sz="1700" b="1" dirty="0">
              <a:solidFill>
                <a:schemeClr val="bg2"/>
              </a:solidFill>
              <a:latin typeface="Abadi" panose="020B0604020104020204" pitchFamily="34" charset="0"/>
            </a:endParaRPr>
          </a:p>
          <a:p>
            <a:pPr marL="285750" indent="-285750">
              <a:buClr>
                <a:schemeClr val="accent3">
                  <a:lumMod val="40000"/>
                  <a:lumOff val="60000"/>
                </a:schemeClr>
              </a:buClr>
              <a:buSzPct val="100000"/>
              <a:buFont typeface="Wingdings" panose="05000000000000000000" pitchFamily="2" charset="2"/>
              <a:buChar char="v"/>
            </a:pPr>
            <a:r>
              <a:rPr lang="en-US" sz="1700" b="1" dirty="0">
                <a:solidFill>
                  <a:schemeClr val="bg2"/>
                </a:solidFill>
                <a:latin typeface="Abadi" panose="020B0604020104020204" pitchFamily="34" charset="0"/>
              </a:rPr>
              <a:t>Final grades are </a:t>
            </a:r>
            <a:r>
              <a:rPr lang="en-US" sz="1700" b="1" dirty="0" err="1">
                <a:solidFill>
                  <a:schemeClr val="bg2"/>
                </a:solidFill>
                <a:latin typeface="Abadi" panose="020B0604020104020204" pitchFamily="34" charset="0"/>
              </a:rPr>
              <a:t>transcripted</a:t>
            </a:r>
            <a:r>
              <a:rPr lang="en-US" sz="1700" b="1" dirty="0">
                <a:solidFill>
                  <a:schemeClr val="bg2"/>
                </a:solidFill>
                <a:latin typeface="Abadi" panose="020B0604020104020204" pitchFamily="34" charset="0"/>
              </a:rPr>
              <a:t> upon completion of the course</a:t>
            </a:r>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5273" y="1384536"/>
            <a:ext cx="5369892" cy="4088926"/>
          </a:xfrm>
          <a:prstGeom prst="rect">
            <a:avLst/>
          </a:prstGeom>
        </p:spPr>
      </p:pic>
    </p:spTree>
    <p:extLst>
      <p:ext uri="{BB962C8B-B14F-4D97-AF65-F5344CB8AC3E}">
        <p14:creationId xmlns:p14="http://schemas.microsoft.com/office/powerpoint/2010/main" val="184199439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theme/theme1.xml><?xml version="1.0" encoding="utf-8"?>
<a:theme xmlns:a="http://schemas.openxmlformats.org/drawingml/2006/main" name="Vie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docProps/app.xml><?xml version="1.0" encoding="utf-8"?>
<Properties xmlns="http://schemas.openxmlformats.org/officeDocument/2006/extended-properties" xmlns:vt="http://schemas.openxmlformats.org/officeDocument/2006/docPropsVTypes">
  <Template>TM03457515[[fn=View]]</Template>
  <TotalTime>17499</TotalTime>
  <Words>2036</Words>
  <Application>Microsoft Office PowerPoint</Application>
  <PresentationFormat>Widescreen</PresentationFormat>
  <Paragraphs>313</Paragraphs>
  <Slides>29</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Microsoft JhengHei UI Light</vt:lpstr>
      <vt:lpstr>Abadi</vt:lpstr>
      <vt:lpstr>Agency FB</vt:lpstr>
      <vt:lpstr>Arial</vt:lpstr>
      <vt:lpstr>Century Schoolbook</vt:lpstr>
      <vt:lpstr>din-1451-lt-pro-engschrift</vt:lpstr>
      <vt:lpstr>inherit</vt:lpstr>
      <vt:lpstr>Lucida Handwriting</vt:lpstr>
      <vt:lpstr>Myriad Pro</vt:lpstr>
      <vt:lpstr>open-sans</vt:lpstr>
      <vt:lpstr>PT Sans</vt:lpstr>
      <vt:lpstr>Tahoma</vt:lpstr>
      <vt:lpstr>Wingdings</vt:lpstr>
      <vt:lpstr>Wingdings 2</vt:lpstr>
      <vt:lpstr>View</vt:lpstr>
      <vt:lpstr>PowerPoint Presentation</vt:lpstr>
      <vt:lpstr>PowerPoint Presentation</vt:lpstr>
      <vt:lpstr>PowerPoint Presentation</vt:lpstr>
      <vt:lpstr>What do I want from Dual Credit?</vt:lpstr>
      <vt:lpstr>PowerPoint Presentation</vt:lpstr>
      <vt:lpstr>PowerPoint Presentation</vt:lpstr>
      <vt:lpstr>PowerPoint Presentation</vt:lpstr>
      <vt:lpstr>SAP – Satisfactory Academic Progress  Satisfactory Academic Progress (SAP) is a federal requirement financial aid recipients must meet to establish or maintain financial aid eligibility.  </vt:lpstr>
      <vt:lpstr>PowerPoint Presentation</vt:lpstr>
      <vt:lpstr>PowerPoint Presentation</vt:lpstr>
      <vt:lpstr>PowerPoint Presentation</vt:lpstr>
      <vt:lpstr>HB-8 FAST Program  Began Fall 2023</vt:lpstr>
      <vt:lpstr>TVCC Partnerships</vt:lpstr>
      <vt:lpstr>    Homeschool Partnerships</vt:lpstr>
      <vt:lpstr>Getting Started</vt:lpstr>
      <vt:lpstr>Dual Credit &amp; Secondary Partnerships</vt:lpstr>
      <vt:lpstr>TSIA Testing</vt:lpstr>
      <vt:lpstr>TVCC.EDU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College Classes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Townsend</dc:creator>
  <cp:lastModifiedBy>Hopkins, Dyann</cp:lastModifiedBy>
  <cp:revision>148</cp:revision>
  <dcterms:created xsi:type="dcterms:W3CDTF">2018-08-09T16:32:03Z</dcterms:created>
  <dcterms:modified xsi:type="dcterms:W3CDTF">2024-05-16T17:23:53Z</dcterms:modified>
</cp:coreProperties>
</file>